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35"/>
  </p:notesMasterIdLst>
  <p:sldIdLst>
    <p:sldId id="256" r:id="rId3"/>
    <p:sldId id="258" r:id="rId4"/>
    <p:sldId id="259" r:id="rId5"/>
    <p:sldId id="260" r:id="rId6"/>
    <p:sldId id="261" r:id="rId7"/>
    <p:sldId id="305" r:id="rId8"/>
    <p:sldId id="262" r:id="rId9"/>
    <p:sldId id="308" r:id="rId10"/>
    <p:sldId id="309" r:id="rId11"/>
    <p:sldId id="310" r:id="rId12"/>
    <p:sldId id="267" r:id="rId13"/>
    <p:sldId id="263" r:id="rId14"/>
    <p:sldId id="315" r:id="rId15"/>
    <p:sldId id="316" r:id="rId16"/>
    <p:sldId id="317" r:id="rId17"/>
    <p:sldId id="318" r:id="rId18"/>
    <p:sldId id="321" r:id="rId19"/>
    <p:sldId id="322" r:id="rId20"/>
    <p:sldId id="320" r:id="rId21"/>
    <p:sldId id="323" r:id="rId22"/>
    <p:sldId id="325" r:id="rId23"/>
    <p:sldId id="326" r:id="rId24"/>
    <p:sldId id="327" r:id="rId25"/>
    <p:sldId id="328" r:id="rId26"/>
    <p:sldId id="330" r:id="rId27"/>
    <p:sldId id="331" r:id="rId28"/>
    <p:sldId id="319" r:id="rId29"/>
    <p:sldId id="329" r:id="rId30"/>
    <p:sldId id="303" r:id="rId31"/>
    <p:sldId id="266" r:id="rId32"/>
    <p:sldId id="268" r:id="rId33"/>
    <p:sldId id="284"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00506040000020004" pitchFamily="2" charset="0"/>
      <p:regular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9C0"/>
    <a:srgbClr val="FFD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330D60-07C1-4A6D-A9A7-BFB75C232192}">
  <a:tblStyle styleId="{41330D60-07C1-4A6D-A9A7-BFB75C2321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4641" autoAdjust="0"/>
  </p:normalViewPr>
  <p:slideViewPr>
    <p:cSldViewPr snapToGrid="0">
      <p:cViewPr varScale="1">
        <p:scale>
          <a:sx n="103" d="100"/>
          <a:sy n="103" d="100"/>
        </p:scale>
        <p:origin x="854"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ramkul92@outlook.com" userId="dd329e485da7366e" providerId="LiveId" clId="{BBE95848-AE7D-44F8-9722-C4F7C8E2BAA0}"/>
    <pc:docChg chg="modSld">
      <pc:chgData name="devramkul92@outlook.com" userId="dd329e485da7366e" providerId="LiveId" clId="{BBE95848-AE7D-44F8-9722-C4F7C8E2BAA0}" dt="2023-02-23T10:36:14.518" v="0" actId="1076"/>
      <pc:docMkLst>
        <pc:docMk/>
      </pc:docMkLst>
      <pc:sldChg chg="modSp mod">
        <pc:chgData name="devramkul92@outlook.com" userId="dd329e485da7366e" providerId="LiveId" clId="{BBE95848-AE7D-44F8-9722-C4F7C8E2BAA0}" dt="2023-02-23T10:36:14.518" v="0" actId="1076"/>
        <pc:sldMkLst>
          <pc:docMk/>
          <pc:sldMk cId="638539428" sldId="325"/>
        </pc:sldMkLst>
        <pc:picChg chg="mod">
          <ac:chgData name="devramkul92@outlook.com" userId="dd329e485da7366e" providerId="LiveId" clId="{BBE95848-AE7D-44F8-9722-C4F7C8E2BAA0}" dt="2023-02-23T10:36:14.518" v="0" actId="1076"/>
          <ac:picMkLst>
            <pc:docMk/>
            <pc:sldMk cId="638539428" sldId="325"/>
            <ac:picMk id="6" creationId="{62EADA82-3DEF-3C9E-0DC9-8866474563B7}"/>
          </ac:picMkLst>
        </pc:picChg>
      </pc:sldChg>
    </pc:docChg>
  </pc:docChgLst>
  <pc:docChgLst>
    <pc:chgData name="devramkul92@outlook.com" userId="dd329e485da7366e" providerId="LiveId" clId="{52C4D31C-598C-426F-ABAC-4065133800E4}"/>
    <pc:docChg chg="modSld">
      <pc:chgData name="devramkul92@outlook.com" userId="dd329e485da7366e" providerId="LiveId" clId="{52C4D31C-598C-426F-ABAC-4065133800E4}" dt="2023-02-21T14:12:06.137" v="1" actId="1036"/>
      <pc:docMkLst>
        <pc:docMk/>
      </pc:docMkLst>
      <pc:sldChg chg="modSp mod">
        <pc:chgData name="devramkul92@outlook.com" userId="dd329e485da7366e" providerId="LiveId" clId="{52C4D31C-598C-426F-ABAC-4065133800E4}" dt="2023-02-21T14:12:06.137" v="1" actId="1036"/>
        <pc:sldMkLst>
          <pc:docMk/>
          <pc:sldMk cId="0" sldId="303"/>
        </pc:sldMkLst>
        <pc:picChg chg="mod">
          <ac:chgData name="devramkul92@outlook.com" userId="dd329e485da7366e" providerId="LiveId" clId="{52C4D31C-598C-426F-ABAC-4065133800E4}" dt="2023-02-21T14:12:06.137" v="1" actId="1036"/>
          <ac:picMkLst>
            <pc:docMk/>
            <pc:sldMk cId="0" sldId="303"/>
            <ac:picMk id="3" creationId="{CDA4B34E-56D6-E578-B39A-ADC35A1A68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79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2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20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063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70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321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53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034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38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741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352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372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243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56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001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784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5"/>
        <p:cNvGrpSpPr/>
        <p:nvPr/>
      </p:nvGrpSpPr>
      <p:grpSpPr>
        <a:xfrm>
          <a:off x="0" y="0"/>
          <a:ext cx="0" cy="0"/>
          <a:chOff x="0" y="0"/>
          <a:chExt cx="0" cy="0"/>
        </a:xfrm>
      </p:grpSpPr>
      <p:sp>
        <p:nvSpPr>
          <p:cNvPr id="15336" name="Google Shape;15336;g86fa6133bc_4_20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7" name="Google Shape;15337;g86fa6133bc_4_20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8714a43093_5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8714a43093_5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894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760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577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0" r:id="rId9"/>
    <p:sldLayoutId id="2147483661" r:id="rId10"/>
    <p:sldLayoutId id="2147483665" r:id="rId11"/>
    <p:sldLayoutId id="2147483666" r:id="rId12"/>
    <p:sldLayoutId id="2147483670" r:id="rId13"/>
    <p:sldLayoutId id="2147483673" r:id="rId14"/>
    <p:sldLayoutId id="2147483674" r:id="rId15"/>
    <p:sldLayoutId id="2147483675" r:id="rId16"/>
    <p:sldLayoutId id="214748367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pixabay.com/es/enchufe-ecolog%C3%ADa-energ%C3%ADa-verde-15918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5494545" y="2339754"/>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dk2"/>
                </a:solidFill>
              </a:rPr>
              <a:t>World Electricity </a:t>
            </a:r>
            <a:endParaRPr sz="5000" dirty="0">
              <a:solidFill>
                <a:schemeClr val="dk2"/>
              </a:solidFill>
            </a:endParaRPr>
          </a:p>
        </p:txBody>
      </p:sp>
      <p:sp>
        <p:nvSpPr>
          <p:cNvPr id="1885" name="Google Shape;1885;p35"/>
          <p:cNvSpPr txBox="1">
            <a:spLocks noGrp="1"/>
          </p:cNvSpPr>
          <p:nvPr>
            <p:ph type="subTitle" idx="1"/>
          </p:nvPr>
        </p:nvSpPr>
        <p:spPr>
          <a:xfrm>
            <a:off x="5494545" y="4254900"/>
            <a:ext cx="3264300" cy="96256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a:solidFill>
                  <a:schemeClr val="accent1"/>
                </a:solidFill>
              </a:rPr>
              <a:t>A Data Analytics Project</a:t>
            </a:r>
            <a:endParaRPr sz="2300" dirty="0">
              <a:solidFill>
                <a:schemeClr val="accent1"/>
              </a:solidFill>
            </a:endParaRPr>
          </a:p>
        </p:txBody>
      </p:sp>
      <p:pic>
        <p:nvPicPr>
          <p:cNvPr id="5" name="Graphic 4">
            <a:extLst>
              <a:ext uri="{FF2B5EF4-FFF2-40B4-BE49-F238E27FC236}">
                <a16:creationId xmlns:a16="http://schemas.microsoft.com/office/drawing/2014/main" id="{27026399-5B22-BB06-453B-C3A9D6EA57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57" y="612056"/>
            <a:ext cx="51435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Struggles and Solutions</a:t>
            </a:r>
            <a:endParaRPr dirty="0"/>
          </a:p>
        </p:txBody>
      </p:sp>
      <p:sp>
        <p:nvSpPr>
          <p:cNvPr id="2225" name="Google Shape;2225;p41"/>
          <p:cNvSpPr txBox="1">
            <a:spLocks noGrp="1"/>
          </p:cNvSpPr>
          <p:nvPr>
            <p:ph type="subTitle" idx="1"/>
          </p:nvPr>
        </p:nvSpPr>
        <p:spPr>
          <a:xfrm>
            <a:off x="1709928" y="1545336"/>
            <a:ext cx="6219994"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Struggled with : Manipulation, Visualization, Integrations</a:t>
            </a:r>
            <a:endParaRPr dirty="0"/>
          </a:p>
        </p:txBody>
      </p:sp>
      <p:sp>
        <p:nvSpPr>
          <p:cNvPr id="2226" name="Google Shape;2226;p41"/>
          <p:cNvSpPr txBox="1">
            <a:spLocks noGrp="1"/>
          </p:cNvSpPr>
          <p:nvPr>
            <p:ph type="subTitle" idx="2"/>
          </p:nvPr>
        </p:nvSpPr>
        <p:spPr>
          <a:xfrm>
            <a:off x="1709928" y="2240334"/>
            <a:ext cx="6219995" cy="2754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bg2"/>
                </a:solidFill>
                <a:latin typeface="Barlow Semi Condensed" panose="00000506000000000000" pitchFamily="2" charset="0"/>
                <a:sym typeface="Barlow Semi Condensed"/>
              </a:rPr>
              <a:t>Valid</a:t>
            </a:r>
            <a:r>
              <a:rPr lang="en" sz="1400" dirty="0">
                <a:solidFill>
                  <a:schemeClr val="bg2"/>
                </a:solidFill>
                <a:latin typeface="Barlow Semi Condensed" panose="00000506000000000000" pitchFamily="2" charset="0"/>
              </a:rPr>
              <a:t>ated Data using formulaes to ensure </a:t>
            </a:r>
            <a:r>
              <a:rPr lang="en-US" sz="1400" b="0" i="0" dirty="0">
                <a:solidFill>
                  <a:schemeClr val="bg2"/>
                </a:solidFill>
                <a:effectLst/>
                <a:latin typeface="Barlow Semi Condensed" panose="00000506000000000000" pitchFamily="2" charset="0"/>
              </a:rPr>
              <a:t>completeness, consistency, and accuracy is present</a:t>
            </a:r>
          </a:p>
          <a:p>
            <a:pPr marL="0" lvl="0" indent="0" algn="l" rtl="0">
              <a:spcBef>
                <a:spcPts val="0"/>
              </a:spcBef>
              <a:spcAft>
                <a:spcPts val="0"/>
              </a:spcAft>
              <a:buNone/>
            </a:pPr>
            <a:endParaRPr lang="en-US" sz="1400" dirty="0">
              <a:solidFill>
                <a:schemeClr val="bg2"/>
              </a:solidFill>
              <a:latin typeface="Barlow Semi Condensed" panose="00000506000000000000" pitchFamily="2" charset="0"/>
              <a:sym typeface="Barlow Semi Condensed"/>
            </a:endParaRPr>
          </a:p>
          <a:p>
            <a:pPr marL="0" lvl="0" indent="0" algn="l" rtl="0">
              <a:spcBef>
                <a:spcPts val="0"/>
              </a:spcBef>
              <a:spcAft>
                <a:spcPts val="0"/>
              </a:spcAft>
              <a:buNone/>
            </a:pPr>
            <a:r>
              <a:rPr lang="en-US" sz="1400" dirty="0">
                <a:solidFill>
                  <a:schemeClr val="bg2"/>
                </a:solidFill>
                <a:latin typeface="Barlow Semi Condensed" panose="00000506000000000000" pitchFamily="2" charset="0"/>
              </a:rPr>
              <a:t>Determining the formatting of data for visualization </a:t>
            </a:r>
          </a:p>
          <a:p>
            <a:pPr marL="0" lvl="0" indent="0" algn="l" rtl="0">
              <a:spcBef>
                <a:spcPts val="0"/>
              </a:spcBef>
              <a:spcAft>
                <a:spcPts val="0"/>
              </a:spcAft>
              <a:buNone/>
            </a:pPr>
            <a:endParaRPr lang="en-US" sz="1400" dirty="0">
              <a:solidFill>
                <a:schemeClr val="bg2"/>
              </a:solidFill>
              <a:latin typeface="Barlow Semi Condensed" panose="00000506000000000000" pitchFamily="2" charset="0"/>
              <a:sym typeface="Barlow Semi Condensed"/>
            </a:endParaRPr>
          </a:p>
          <a:p>
            <a:pPr marL="0" lvl="0" indent="0" algn="l" rtl="0">
              <a:spcBef>
                <a:spcPts val="0"/>
              </a:spcBef>
              <a:spcAft>
                <a:spcPts val="0"/>
              </a:spcAft>
              <a:buNone/>
            </a:pPr>
            <a:r>
              <a:rPr lang="en-US" sz="1400" dirty="0">
                <a:solidFill>
                  <a:schemeClr val="bg2"/>
                </a:solidFill>
                <a:latin typeface="Barlow Semi Condensed" panose="00000506000000000000" pitchFamily="2" charset="0"/>
              </a:rPr>
              <a:t>Summarized data for finding Integrations </a:t>
            </a:r>
            <a:endParaRPr sz="1400" dirty="0">
              <a:solidFill>
                <a:schemeClr val="bg2"/>
              </a:solidFill>
              <a:latin typeface="Barlow Semi Condensed" panose="00000506000000000000" pitchFamily="2" charset="0"/>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P4</a:t>
            </a:r>
            <a:endParaRPr sz="7200" dirty="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398719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xfrm>
            <a:off x="723750" y="332969"/>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p>
        </p:txBody>
      </p:sp>
      <p:grpSp>
        <p:nvGrpSpPr>
          <p:cNvPr id="2" name="Group 1">
            <a:extLst>
              <a:ext uri="{FF2B5EF4-FFF2-40B4-BE49-F238E27FC236}">
                <a16:creationId xmlns:a16="http://schemas.microsoft.com/office/drawing/2014/main" id="{53362BAF-3759-5958-ADDA-2A25E9168380}"/>
              </a:ext>
            </a:extLst>
          </p:cNvPr>
          <p:cNvGrpSpPr/>
          <p:nvPr/>
        </p:nvGrpSpPr>
        <p:grpSpPr>
          <a:xfrm>
            <a:off x="1603614" y="1175175"/>
            <a:ext cx="5936771" cy="3441400"/>
            <a:chOff x="741120" y="1652562"/>
            <a:chExt cx="4188013" cy="2427688"/>
          </a:xfrm>
        </p:grpSpPr>
        <p:grpSp>
          <p:nvGrpSpPr>
            <p:cNvPr id="2343" name="Google Shape;2343;p46"/>
            <p:cNvGrpSpPr/>
            <p:nvPr/>
          </p:nvGrpSpPr>
          <p:grpSpPr>
            <a:xfrm>
              <a:off x="741120" y="1652562"/>
              <a:ext cx="4188013" cy="2427688"/>
              <a:chOff x="1397225" y="1410350"/>
              <a:chExt cx="4786300" cy="2774500"/>
            </a:xfrm>
          </p:grpSpPr>
          <p:grpSp>
            <p:nvGrpSpPr>
              <p:cNvPr id="2344" name="Google Shape;2344;p46"/>
              <p:cNvGrpSpPr/>
              <p:nvPr/>
            </p:nvGrpSpPr>
            <p:grpSpPr>
              <a:xfrm>
                <a:off x="4293400" y="2574725"/>
                <a:ext cx="84425" cy="80100"/>
                <a:chOff x="4293400" y="2574725"/>
                <a:chExt cx="84425" cy="80100"/>
              </a:xfrm>
            </p:grpSpPr>
            <p:sp>
              <p:nvSpPr>
                <p:cNvPr id="2345" name="Google Shape;2345;p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2346" name="Google Shape;2346;p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46"/>
              <p:cNvGrpSpPr/>
              <p:nvPr/>
            </p:nvGrpSpPr>
            <p:grpSpPr>
              <a:xfrm>
                <a:off x="4000175" y="1462675"/>
                <a:ext cx="1917275" cy="1140875"/>
                <a:chOff x="4000175" y="1462675"/>
                <a:chExt cx="1917275" cy="1140875"/>
              </a:xfrm>
            </p:grpSpPr>
            <p:sp>
              <p:nvSpPr>
                <p:cNvPr id="2348" name="Google Shape;2348;p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2349" name="Google Shape;2349;p46"/>
                <p:cNvGrpSpPr/>
                <p:nvPr/>
              </p:nvGrpSpPr>
              <p:grpSpPr>
                <a:xfrm>
                  <a:off x="4000175" y="1462675"/>
                  <a:ext cx="1917275" cy="1140875"/>
                  <a:chOff x="4000175" y="1462675"/>
                  <a:chExt cx="1917275" cy="1140875"/>
                </a:xfrm>
              </p:grpSpPr>
              <p:sp>
                <p:nvSpPr>
                  <p:cNvPr id="2350" name="Google Shape;2350;p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2351" name="Google Shape;2351;p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6" name="Google Shape;2356;p46"/>
              <p:cNvGrpSpPr/>
              <p:nvPr/>
            </p:nvGrpSpPr>
            <p:grpSpPr>
              <a:xfrm>
                <a:off x="3960625" y="2587825"/>
                <a:ext cx="94050" cy="104125"/>
                <a:chOff x="3960625" y="2587825"/>
                <a:chExt cx="94050" cy="104125"/>
              </a:xfrm>
            </p:grpSpPr>
            <p:sp>
              <p:nvSpPr>
                <p:cNvPr id="2357" name="Google Shape;2357;p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2358" name="Google Shape;2358;p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46"/>
              <p:cNvGrpSpPr/>
              <p:nvPr/>
            </p:nvGrpSpPr>
            <p:grpSpPr>
              <a:xfrm>
                <a:off x="3765350" y="2500900"/>
                <a:ext cx="173600" cy="187925"/>
                <a:chOff x="3765350" y="2500900"/>
                <a:chExt cx="173600" cy="187925"/>
              </a:xfrm>
            </p:grpSpPr>
            <p:sp>
              <p:nvSpPr>
                <p:cNvPr id="2360" name="Google Shape;2360;p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2361" name="Google Shape;2361;p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46"/>
              <p:cNvGrpSpPr/>
              <p:nvPr/>
            </p:nvGrpSpPr>
            <p:grpSpPr>
              <a:xfrm>
                <a:off x="3750475" y="2481850"/>
                <a:ext cx="85125" cy="51800"/>
                <a:chOff x="3750475" y="2481850"/>
                <a:chExt cx="85125" cy="51800"/>
              </a:xfrm>
            </p:grpSpPr>
            <p:sp>
              <p:nvSpPr>
                <p:cNvPr id="2367" name="Google Shape;2367;p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2369" name="Google Shape;2369;p46"/>
              <p:cNvGrpSpPr/>
              <p:nvPr/>
            </p:nvGrpSpPr>
            <p:grpSpPr>
              <a:xfrm>
                <a:off x="3627175" y="2432450"/>
                <a:ext cx="172100" cy="169075"/>
                <a:chOff x="3627175" y="2432450"/>
                <a:chExt cx="172100" cy="169075"/>
              </a:xfrm>
            </p:grpSpPr>
            <p:sp>
              <p:nvSpPr>
                <p:cNvPr id="2370" name="Google Shape;2370;p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2372" name="Google Shape;2372;p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2373" name="Google Shape;2373;p46"/>
              <p:cNvGrpSpPr/>
              <p:nvPr/>
            </p:nvGrpSpPr>
            <p:grpSpPr>
              <a:xfrm>
                <a:off x="3561536" y="2585450"/>
                <a:ext cx="61539" cy="99045"/>
                <a:chOff x="3561536" y="2585450"/>
                <a:chExt cx="61539" cy="99045"/>
              </a:xfrm>
            </p:grpSpPr>
            <p:sp>
              <p:nvSpPr>
                <p:cNvPr id="2374" name="Google Shape;2374;p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2376" name="Google Shape;2376;p46"/>
              <p:cNvGrpSpPr/>
              <p:nvPr/>
            </p:nvGrpSpPr>
            <p:grpSpPr>
              <a:xfrm>
                <a:off x="3906325" y="1984500"/>
                <a:ext cx="156075" cy="262825"/>
                <a:chOff x="3906325" y="1984500"/>
                <a:chExt cx="156075" cy="262825"/>
              </a:xfrm>
            </p:grpSpPr>
            <p:sp>
              <p:nvSpPr>
                <p:cNvPr id="2377" name="Google Shape;2377;p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2378" name="Google Shape;2378;p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46"/>
              <p:cNvGrpSpPr/>
              <p:nvPr/>
            </p:nvGrpSpPr>
            <p:grpSpPr>
              <a:xfrm>
                <a:off x="1397225" y="1637375"/>
                <a:ext cx="1401575" cy="1228250"/>
                <a:chOff x="1397225" y="1637375"/>
                <a:chExt cx="1401575" cy="1228250"/>
              </a:xfrm>
            </p:grpSpPr>
            <p:sp>
              <p:nvSpPr>
                <p:cNvPr id="2380" name="Google Shape;2380;p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2381" name="Google Shape;2381;p46"/>
                <p:cNvGrpSpPr/>
                <p:nvPr/>
              </p:nvGrpSpPr>
              <p:grpSpPr>
                <a:xfrm>
                  <a:off x="1397225" y="1637375"/>
                  <a:ext cx="1398775" cy="1228250"/>
                  <a:chOff x="1397225" y="1637375"/>
                  <a:chExt cx="1398775" cy="1228250"/>
                </a:xfrm>
              </p:grpSpPr>
              <p:sp>
                <p:nvSpPr>
                  <p:cNvPr id="2382" name="Google Shape;2382;p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4" name="Google Shape;2384;p46"/>
              <p:cNvGrpSpPr/>
              <p:nvPr/>
            </p:nvGrpSpPr>
            <p:grpSpPr>
              <a:xfrm>
                <a:off x="2605700" y="3152850"/>
                <a:ext cx="594125" cy="616250"/>
                <a:chOff x="2605700" y="3152850"/>
                <a:chExt cx="594125" cy="616250"/>
              </a:xfrm>
            </p:grpSpPr>
            <p:sp>
              <p:nvSpPr>
                <p:cNvPr id="2385" name="Google Shape;2385;p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2386" name="Google Shape;2386;p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46"/>
              <p:cNvGrpSpPr/>
              <p:nvPr/>
            </p:nvGrpSpPr>
            <p:grpSpPr>
              <a:xfrm>
                <a:off x="2680375" y="3423800"/>
                <a:ext cx="182975" cy="761050"/>
                <a:chOff x="2680375" y="3423800"/>
                <a:chExt cx="182975" cy="761050"/>
              </a:xfrm>
            </p:grpSpPr>
            <p:sp>
              <p:nvSpPr>
                <p:cNvPr id="2388" name="Google Shape;2388;p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2389" name="Google Shape;2389;p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6"/>
              <p:cNvGrpSpPr/>
              <p:nvPr/>
            </p:nvGrpSpPr>
            <p:grpSpPr>
              <a:xfrm>
                <a:off x="3918000" y="3561900"/>
                <a:ext cx="236225" cy="207100"/>
                <a:chOff x="3918000" y="3561900"/>
                <a:chExt cx="236225" cy="207100"/>
              </a:xfrm>
            </p:grpSpPr>
            <p:sp>
              <p:nvSpPr>
                <p:cNvPr id="2391" name="Google Shape;2391;p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2392" name="Google Shape;2392;p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4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46"/>
              <p:cNvGrpSpPr/>
              <p:nvPr/>
            </p:nvGrpSpPr>
            <p:grpSpPr>
              <a:xfrm>
                <a:off x="1922950" y="1410350"/>
                <a:ext cx="1252825" cy="1162875"/>
                <a:chOff x="1922950" y="1410350"/>
                <a:chExt cx="1252825" cy="1162875"/>
              </a:xfrm>
            </p:grpSpPr>
            <p:sp>
              <p:nvSpPr>
                <p:cNvPr id="2397" name="Google Shape;2397;p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4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46"/>
              <p:cNvGrpSpPr/>
              <p:nvPr/>
            </p:nvGrpSpPr>
            <p:grpSpPr>
              <a:xfrm>
                <a:off x="2711750" y="3572300"/>
                <a:ext cx="230725" cy="598425"/>
                <a:chOff x="2711750" y="3572300"/>
                <a:chExt cx="230725" cy="598425"/>
              </a:xfrm>
            </p:grpSpPr>
            <p:sp>
              <p:nvSpPr>
                <p:cNvPr id="2436" name="Google Shape;2436;p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4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9" name="Google Shape;2439;p46"/>
              <p:cNvGrpSpPr/>
              <p:nvPr/>
            </p:nvGrpSpPr>
            <p:grpSpPr>
              <a:xfrm>
                <a:off x="3781475" y="1624825"/>
                <a:ext cx="153300" cy="166375"/>
                <a:chOff x="3781475" y="1624825"/>
                <a:chExt cx="153300" cy="166375"/>
              </a:xfrm>
            </p:grpSpPr>
            <p:sp>
              <p:nvSpPr>
                <p:cNvPr id="2440" name="Google Shape;2440;p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4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1" name="Google Shape;2451;p46"/>
              <p:cNvGrpSpPr/>
              <p:nvPr/>
            </p:nvGrpSpPr>
            <p:grpSpPr>
              <a:xfrm>
                <a:off x="5068275" y="3161675"/>
                <a:ext cx="664875" cy="222850"/>
                <a:chOff x="5068275" y="3161675"/>
                <a:chExt cx="664875" cy="222850"/>
              </a:xfrm>
            </p:grpSpPr>
            <p:sp>
              <p:nvSpPr>
                <p:cNvPr id="2452" name="Google Shape;2452;p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4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5" name="Google Shape;2485;p46"/>
              <p:cNvGrpSpPr/>
              <p:nvPr/>
            </p:nvGrpSpPr>
            <p:grpSpPr>
              <a:xfrm>
                <a:off x="3586375" y="2281300"/>
                <a:ext cx="125025" cy="175275"/>
                <a:chOff x="3586375" y="2281300"/>
                <a:chExt cx="125025" cy="175275"/>
              </a:xfrm>
            </p:grpSpPr>
            <p:sp>
              <p:nvSpPr>
                <p:cNvPr id="2486" name="Google Shape;2486;p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4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46"/>
              <p:cNvGrpSpPr/>
              <p:nvPr/>
            </p:nvGrpSpPr>
            <p:grpSpPr>
              <a:xfrm>
                <a:off x="5298975" y="3412225"/>
                <a:ext cx="576450" cy="616225"/>
                <a:chOff x="5298975" y="3412225"/>
                <a:chExt cx="576450" cy="616225"/>
              </a:xfrm>
            </p:grpSpPr>
            <p:sp>
              <p:nvSpPr>
                <p:cNvPr id="2490" name="Google Shape;2490;p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46"/>
              <p:cNvGrpSpPr/>
              <p:nvPr/>
            </p:nvGrpSpPr>
            <p:grpSpPr>
              <a:xfrm>
                <a:off x="5952300" y="3852150"/>
                <a:ext cx="231225" cy="287200"/>
                <a:chOff x="5952300" y="3852150"/>
                <a:chExt cx="231225" cy="287200"/>
              </a:xfrm>
            </p:grpSpPr>
            <p:sp>
              <p:nvSpPr>
                <p:cNvPr id="2493" name="Google Shape;2493;p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4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46"/>
              <p:cNvGrpSpPr/>
              <p:nvPr/>
            </p:nvGrpSpPr>
            <p:grpSpPr>
              <a:xfrm>
                <a:off x="4842300" y="3099950"/>
                <a:ext cx="31425" cy="59650"/>
                <a:chOff x="4842300" y="3099950"/>
                <a:chExt cx="31425" cy="59650"/>
              </a:xfrm>
            </p:grpSpPr>
            <p:sp>
              <p:nvSpPr>
                <p:cNvPr id="2504" name="Google Shape;2504;p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4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6" name="Google Shape;2516;p46"/>
              <p:cNvGrpSpPr/>
              <p:nvPr/>
            </p:nvGrpSpPr>
            <p:grpSpPr>
              <a:xfrm>
                <a:off x="3866750" y="2520350"/>
                <a:ext cx="78475" cy="60700"/>
                <a:chOff x="3866750" y="2520350"/>
                <a:chExt cx="78475" cy="60700"/>
              </a:xfrm>
            </p:grpSpPr>
            <p:sp>
              <p:nvSpPr>
                <p:cNvPr id="2517" name="Google Shape;2517;p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4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46"/>
              <p:cNvGrpSpPr/>
              <p:nvPr/>
            </p:nvGrpSpPr>
            <p:grpSpPr>
              <a:xfrm>
                <a:off x="3450375" y="3038225"/>
                <a:ext cx="132875" cy="99400"/>
                <a:chOff x="3450375" y="3038225"/>
                <a:chExt cx="132875" cy="99400"/>
              </a:xfrm>
            </p:grpSpPr>
            <p:sp>
              <p:nvSpPr>
                <p:cNvPr id="2564" name="Google Shape;2564;p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4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46"/>
            <p:cNvSpPr/>
            <p:nvPr/>
          </p:nvSpPr>
          <p:spPr>
            <a:xfrm>
              <a:off x="1434675" y="240932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46"/>
            <p:cNvGrpSpPr/>
            <p:nvPr/>
          </p:nvGrpSpPr>
          <p:grpSpPr>
            <a:xfrm>
              <a:off x="1028975" y="1967421"/>
              <a:ext cx="441900" cy="441900"/>
              <a:chOff x="876575" y="1934250"/>
              <a:chExt cx="441900" cy="441900"/>
            </a:xfrm>
          </p:grpSpPr>
          <p:sp>
            <p:nvSpPr>
              <p:cNvPr id="2603" name="Google Shape;2603;p46"/>
              <p:cNvSpPr/>
              <p:nvPr/>
            </p:nvSpPr>
            <p:spPr>
              <a:xfrm>
                <a:off x="876575" y="1934250"/>
                <a:ext cx="441900" cy="44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970750" y="2028425"/>
                <a:ext cx="253500" cy="2535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46"/>
            <p:cNvSpPr/>
            <p:nvPr/>
          </p:nvSpPr>
          <p:spPr>
            <a:xfrm>
              <a:off x="2927025" y="231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2793638" y="2467221"/>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3076182" y="2528871"/>
              <a:ext cx="152100" cy="1521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46"/>
            <p:cNvGrpSpPr/>
            <p:nvPr/>
          </p:nvGrpSpPr>
          <p:grpSpPr>
            <a:xfrm>
              <a:off x="3076175" y="2122521"/>
              <a:ext cx="344700" cy="344700"/>
              <a:chOff x="2923775" y="2089350"/>
              <a:chExt cx="344700" cy="344700"/>
            </a:xfrm>
          </p:grpSpPr>
          <p:sp>
            <p:nvSpPr>
              <p:cNvPr id="2609" name="Google Shape;2609;p46"/>
              <p:cNvSpPr/>
              <p:nvPr/>
            </p:nvSpPr>
            <p:spPr>
              <a:xfrm>
                <a:off x="2923775" y="2089350"/>
                <a:ext cx="344700" cy="344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6"/>
              <p:cNvSpPr/>
              <p:nvPr/>
            </p:nvSpPr>
            <p:spPr>
              <a:xfrm>
                <a:off x="2997241" y="2162816"/>
                <a:ext cx="197700" cy="1977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1" name="Google Shape;2611;p46"/>
            <p:cNvSpPr/>
            <p:nvPr/>
          </p:nvSpPr>
          <p:spPr>
            <a:xfrm>
              <a:off x="4228013" y="3665096"/>
              <a:ext cx="94200" cy="94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3647734" y="2863246"/>
              <a:ext cx="108788" cy="108788"/>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 2000</a:t>
            </a:r>
            <a:endParaRPr dirty="0"/>
          </a:p>
        </p:txBody>
      </p:sp>
      <p:pic>
        <p:nvPicPr>
          <p:cNvPr id="3" name="Picture 2" descr="Map&#10;&#10;Description automatically generated with medium confidence">
            <a:extLst>
              <a:ext uri="{FF2B5EF4-FFF2-40B4-BE49-F238E27FC236}">
                <a16:creationId xmlns:a16="http://schemas.microsoft.com/office/drawing/2014/main" id="{6FB84046-99B7-5B29-B857-5BA1190366BB}"/>
              </a:ext>
            </a:extLst>
          </p:cNvPr>
          <p:cNvPicPr>
            <a:picLocks noChangeAspect="1"/>
          </p:cNvPicPr>
          <p:nvPr/>
        </p:nvPicPr>
        <p:blipFill>
          <a:blip r:embed="rId3"/>
          <a:stretch>
            <a:fillRect/>
          </a:stretch>
        </p:blipFill>
        <p:spPr>
          <a:xfrm>
            <a:off x="1313379" y="957680"/>
            <a:ext cx="6517241" cy="3228140"/>
          </a:xfrm>
          <a:prstGeom prst="rect">
            <a:avLst/>
          </a:prstGeom>
        </p:spPr>
      </p:pic>
      <p:sp>
        <p:nvSpPr>
          <p:cNvPr id="2" name="Rectangle 1">
            <a:extLst>
              <a:ext uri="{FF2B5EF4-FFF2-40B4-BE49-F238E27FC236}">
                <a16:creationId xmlns:a16="http://schemas.microsoft.com/office/drawing/2014/main" id="{3CAF8DB4-590A-A42A-8CF0-03B409D4D36D}"/>
              </a:ext>
            </a:extLst>
          </p:cNvPr>
          <p:cNvSpPr/>
          <p:nvPr/>
        </p:nvSpPr>
        <p:spPr>
          <a:xfrm>
            <a:off x="6085755" y="1045029"/>
            <a:ext cx="307361" cy="230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762BD46-733D-3A43-6817-9CC9D64821C5}"/>
              </a:ext>
            </a:extLst>
          </p:cNvPr>
          <p:cNvGrpSpPr/>
          <p:nvPr/>
        </p:nvGrpSpPr>
        <p:grpSpPr>
          <a:xfrm>
            <a:off x="7476565" y="1521688"/>
            <a:ext cx="253573" cy="191844"/>
            <a:chOff x="7476565" y="1521688"/>
            <a:chExt cx="253573" cy="191844"/>
          </a:xfrm>
        </p:grpSpPr>
        <p:sp>
          <p:nvSpPr>
            <p:cNvPr id="6" name="Rectangle 5">
              <a:extLst>
                <a:ext uri="{FF2B5EF4-FFF2-40B4-BE49-F238E27FC236}">
                  <a16:creationId xmlns:a16="http://schemas.microsoft.com/office/drawing/2014/main" id="{5BBB2A00-84A2-043D-5B2D-15946D61E319}"/>
                </a:ext>
              </a:extLst>
            </p:cNvPr>
            <p:cNvSpPr/>
            <p:nvPr/>
          </p:nvSpPr>
          <p:spPr>
            <a:xfrm>
              <a:off x="7561089" y="1521688"/>
              <a:ext cx="169049"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8BB069-9ED9-6597-F940-20C8B23B64A2}"/>
                </a:ext>
              </a:extLst>
            </p:cNvPr>
            <p:cNvSpPr txBox="1"/>
            <p:nvPr/>
          </p:nvSpPr>
          <p:spPr>
            <a:xfrm>
              <a:off x="7476565" y="1528866"/>
              <a:ext cx="169049" cy="184666"/>
            </a:xfrm>
            <a:prstGeom prst="rect">
              <a:avLst/>
            </a:prstGeom>
            <a:noFill/>
          </p:spPr>
          <p:txBody>
            <a:bodyPr wrap="square" rtlCol="0">
              <a:spAutoFit/>
            </a:bodyPr>
            <a:lstStyle/>
            <a:p>
              <a:r>
                <a:rPr lang="en-US" sz="600" dirty="0"/>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 2000</a:t>
            </a:r>
            <a:endParaRPr dirty="0"/>
          </a:p>
        </p:txBody>
      </p:sp>
      <p:pic>
        <p:nvPicPr>
          <p:cNvPr id="4" name="Picture 3" descr="Map&#10;&#10;Description automatically generated with medium confidence">
            <a:extLst>
              <a:ext uri="{FF2B5EF4-FFF2-40B4-BE49-F238E27FC236}">
                <a16:creationId xmlns:a16="http://schemas.microsoft.com/office/drawing/2014/main" id="{753140CC-6504-72AF-B5F9-83929723FFD0}"/>
              </a:ext>
            </a:extLst>
          </p:cNvPr>
          <p:cNvPicPr>
            <a:picLocks noChangeAspect="1"/>
          </p:cNvPicPr>
          <p:nvPr/>
        </p:nvPicPr>
        <p:blipFill>
          <a:blip r:embed="rId3"/>
          <a:stretch>
            <a:fillRect/>
          </a:stretch>
        </p:blipFill>
        <p:spPr>
          <a:xfrm>
            <a:off x="1313379" y="957680"/>
            <a:ext cx="6517241" cy="3228140"/>
          </a:xfrm>
          <a:prstGeom prst="rect">
            <a:avLst/>
          </a:prstGeom>
        </p:spPr>
      </p:pic>
      <p:grpSp>
        <p:nvGrpSpPr>
          <p:cNvPr id="5" name="Group 4">
            <a:extLst>
              <a:ext uri="{FF2B5EF4-FFF2-40B4-BE49-F238E27FC236}">
                <a16:creationId xmlns:a16="http://schemas.microsoft.com/office/drawing/2014/main" id="{33AB9D71-EE9F-7EBD-398A-A3E1B3991AEE}"/>
              </a:ext>
            </a:extLst>
          </p:cNvPr>
          <p:cNvGrpSpPr/>
          <p:nvPr/>
        </p:nvGrpSpPr>
        <p:grpSpPr>
          <a:xfrm>
            <a:off x="7476565" y="1521688"/>
            <a:ext cx="253573" cy="191844"/>
            <a:chOff x="7476565" y="1521688"/>
            <a:chExt cx="253573" cy="191844"/>
          </a:xfrm>
        </p:grpSpPr>
        <p:sp>
          <p:nvSpPr>
            <p:cNvPr id="6" name="Rectangle 5">
              <a:extLst>
                <a:ext uri="{FF2B5EF4-FFF2-40B4-BE49-F238E27FC236}">
                  <a16:creationId xmlns:a16="http://schemas.microsoft.com/office/drawing/2014/main" id="{B09043A3-41C9-61DD-BE4F-F5261B311A1A}"/>
                </a:ext>
              </a:extLst>
            </p:cNvPr>
            <p:cNvSpPr/>
            <p:nvPr/>
          </p:nvSpPr>
          <p:spPr>
            <a:xfrm>
              <a:off x="7561089" y="1521688"/>
              <a:ext cx="169049"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89F597-634C-BBD7-2436-B2AB6F48001A}"/>
                </a:ext>
              </a:extLst>
            </p:cNvPr>
            <p:cNvSpPr txBox="1"/>
            <p:nvPr/>
          </p:nvSpPr>
          <p:spPr>
            <a:xfrm>
              <a:off x="7476565" y="1528866"/>
              <a:ext cx="169049" cy="184666"/>
            </a:xfrm>
            <a:prstGeom prst="rect">
              <a:avLst/>
            </a:prstGeom>
            <a:noFill/>
          </p:spPr>
          <p:txBody>
            <a:bodyPr wrap="square" rtlCol="0">
              <a:spAutoFit/>
            </a:bodyPr>
            <a:lstStyle/>
            <a:p>
              <a:r>
                <a:rPr lang="en-US" sz="600" dirty="0"/>
                <a:t>%</a:t>
              </a:r>
            </a:p>
          </p:txBody>
        </p:sp>
      </p:grpSp>
      <p:sp>
        <p:nvSpPr>
          <p:cNvPr id="8" name="Rectangle 7">
            <a:extLst>
              <a:ext uri="{FF2B5EF4-FFF2-40B4-BE49-F238E27FC236}">
                <a16:creationId xmlns:a16="http://schemas.microsoft.com/office/drawing/2014/main" id="{3BBFD305-A2CB-B156-0E92-D11ABA6A7565}"/>
              </a:ext>
            </a:extLst>
          </p:cNvPr>
          <p:cNvSpPr/>
          <p:nvPr/>
        </p:nvSpPr>
        <p:spPr>
          <a:xfrm>
            <a:off x="6078071" y="1014292"/>
            <a:ext cx="284309" cy="222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128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 2000</a:t>
            </a:r>
            <a:endParaRPr dirty="0"/>
          </a:p>
        </p:txBody>
      </p:sp>
      <p:pic>
        <p:nvPicPr>
          <p:cNvPr id="3" name="Picture 2" descr="Map&#10;&#10;Description automatically generated with medium confidence">
            <a:extLst>
              <a:ext uri="{FF2B5EF4-FFF2-40B4-BE49-F238E27FC236}">
                <a16:creationId xmlns:a16="http://schemas.microsoft.com/office/drawing/2014/main" id="{5A6A6D18-D7CC-BC27-6ABE-E85B4DB5D03C}"/>
              </a:ext>
            </a:extLst>
          </p:cNvPr>
          <p:cNvPicPr>
            <a:picLocks noChangeAspect="1"/>
          </p:cNvPicPr>
          <p:nvPr/>
        </p:nvPicPr>
        <p:blipFill>
          <a:blip r:embed="rId3"/>
          <a:stretch>
            <a:fillRect/>
          </a:stretch>
        </p:blipFill>
        <p:spPr>
          <a:xfrm>
            <a:off x="1313379" y="957680"/>
            <a:ext cx="6517241" cy="3228140"/>
          </a:xfrm>
          <a:prstGeom prst="rect">
            <a:avLst/>
          </a:prstGeom>
        </p:spPr>
      </p:pic>
      <p:grpSp>
        <p:nvGrpSpPr>
          <p:cNvPr id="5" name="Group 4">
            <a:extLst>
              <a:ext uri="{FF2B5EF4-FFF2-40B4-BE49-F238E27FC236}">
                <a16:creationId xmlns:a16="http://schemas.microsoft.com/office/drawing/2014/main" id="{FA036888-CB11-D553-FE91-73101977CB11}"/>
              </a:ext>
            </a:extLst>
          </p:cNvPr>
          <p:cNvGrpSpPr/>
          <p:nvPr/>
        </p:nvGrpSpPr>
        <p:grpSpPr>
          <a:xfrm>
            <a:off x="7476565" y="1521688"/>
            <a:ext cx="253573" cy="191844"/>
            <a:chOff x="7476565" y="1521688"/>
            <a:chExt cx="253573" cy="191844"/>
          </a:xfrm>
        </p:grpSpPr>
        <p:sp>
          <p:nvSpPr>
            <p:cNvPr id="6" name="Rectangle 5">
              <a:extLst>
                <a:ext uri="{FF2B5EF4-FFF2-40B4-BE49-F238E27FC236}">
                  <a16:creationId xmlns:a16="http://schemas.microsoft.com/office/drawing/2014/main" id="{3D4E2B21-CBF5-F3CE-7606-1478341535A2}"/>
                </a:ext>
              </a:extLst>
            </p:cNvPr>
            <p:cNvSpPr/>
            <p:nvPr/>
          </p:nvSpPr>
          <p:spPr>
            <a:xfrm>
              <a:off x="7561089" y="1521688"/>
              <a:ext cx="169049"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DD0BC6-DB93-E5E0-1453-ED9B895A62A9}"/>
                </a:ext>
              </a:extLst>
            </p:cNvPr>
            <p:cNvSpPr txBox="1"/>
            <p:nvPr/>
          </p:nvSpPr>
          <p:spPr>
            <a:xfrm>
              <a:off x="7476565" y="1528866"/>
              <a:ext cx="169049" cy="184666"/>
            </a:xfrm>
            <a:prstGeom prst="rect">
              <a:avLst/>
            </a:prstGeom>
            <a:noFill/>
          </p:spPr>
          <p:txBody>
            <a:bodyPr wrap="square" rtlCol="0">
              <a:spAutoFit/>
            </a:bodyPr>
            <a:lstStyle/>
            <a:p>
              <a:r>
                <a:rPr lang="en-US" sz="600" dirty="0"/>
                <a:t>%</a:t>
              </a:r>
            </a:p>
          </p:txBody>
        </p:sp>
      </p:grpSp>
      <p:sp>
        <p:nvSpPr>
          <p:cNvPr id="8" name="Rectangle 7">
            <a:extLst>
              <a:ext uri="{FF2B5EF4-FFF2-40B4-BE49-F238E27FC236}">
                <a16:creationId xmlns:a16="http://schemas.microsoft.com/office/drawing/2014/main" id="{CB86DB5C-813B-D99B-A900-78EFD3C0796F}"/>
              </a:ext>
            </a:extLst>
          </p:cNvPr>
          <p:cNvSpPr/>
          <p:nvPr/>
        </p:nvSpPr>
        <p:spPr>
          <a:xfrm>
            <a:off x="6078071" y="1014292"/>
            <a:ext cx="284309" cy="222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186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 2000</a:t>
            </a:r>
            <a:endParaRPr dirty="0"/>
          </a:p>
        </p:txBody>
      </p:sp>
      <p:pic>
        <p:nvPicPr>
          <p:cNvPr id="3" name="Picture 2" descr="Map&#10;&#10;Description automatically generated with medium confidence">
            <a:extLst>
              <a:ext uri="{FF2B5EF4-FFF2-40B4-BE49-F238E27FC236}">
                <a16:creationId xmlns:a16="http://schemas.microsoft.com/office/drawing/2014/main" id="{567EE060-7094-B48D-43DC-0B673A8B6BAB}"/>
              </a:ext>
            </a:extLst>
          </p:cNvPr>
          <p:cNvPicPr>
            <a:picLocks noChangeAspect="1"/>
          </p:cNvPicPr>
          <p:nvPr/>
        </p:nvPicPr>
        <p:blipFill>
          <a:blip r:embed="rId3"/>
          <a:stretch>
            <a:fillRect/>
          </a:stretch>
        </p:blipFill>
        <p:spPr>
          <a:xfrm>
            <a:off x="1313379" y="957680"/>
            <a:ext cx="6517241" cy="3228140"/>
          </a:xfrm>
          <a:prstGeom prst="rect">
            <a:avLst/>
          </a:prstGeom>
        </p:spPr>
      </p:pic>
      <p:grpSp>
        <p:nvGrpSpPr>
          <p:cNvPr id="5" name="Group 4">
            <a:extLst>
              <a:ext uri="{FF2B5EF4-FFF2-40B4-BE49-F238E27FC236}">
                <a16:creationId xmlns:a16="http://schemas.microsoft.com/office/drawing/2014/main" id="{AE31AEB4-DCF2-C904-064C-522A0A3C2655}"/>
              </a:ext>
            </a:extLst>
          </p:cNvPr>
          <p:cNvGrpSpPr/>
          <p:nvPr/>
        </p:nvGrpSpPr>
        <p:grpSpPr>
          <a:xfrm>
            <a:off x="7476565" y="1521688"/>
            <a:ext cx="253573" cy="191844"/>
            <a:chOff x="7476565" y="1521688"/>
            <a:chExt cx="253573" cy="191844"/>
          </a:xfrm>
        </p:grpSpPr>
        <p:sp>
          <p:nvSpPr>
            <p:cNvPr id="6" name="Rectangle 5">
              <a:extLst>
                <a:ext uri="{FF2B5EF4-FFF2-40B4-BE49-F238E27FC236}">
                  <a16:creationId xmlns:a16="http://schemas.microsoft.com/office/drawing/2014/main" id="{EAFBA59E-9BF2-E2F4-0A5E-D45D6976DAA6}"/>
                </a:ext>
              </a:extLst>
            </p:cNvPr>
            <p:cNvSpPr/>
            <p:nvPr/>
          </p:nvSpPr>
          <p:spPr>
            <a:xfrm>
              <a:off x="7561089" y="1521688"/>
              <a:ext cx="169049"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CA500B-171F-7C26-3B3E-F07765290BDF}"/>
                </a:ext>
              </a:extLst>
            </p:cNvPr>
            <p:cNvSpPr txBox="1"/>
            <p:nvPr/>
          </p:nvSpPr>
          <p:spPr>
            <a:xfrm>
              <a:off x="7476565" y="1528866"/>
              <a:ext cx="169049" cy="184666"/>
            </a:xfrm>
            <a:prstGeom prst="rect">
              <a:avLst/>
            </a:prstGeom>
            <a:noFill/>
          </p:spPr>
          <p:txBody>
            <a:bodyPr wrap="square" rtlCol="0">
              <a:spAutoFit/>
            </a:bodyPr>
            <a:lstStyle/>
            <a:p>
              <a:r>
                <a:rPr lang="en-US" sz="600" dirty="0"/>
                <a:t>%</a:t>
              </a:r>
            </a:p>
          </p:txBody>
        </p:sp>
      </p:grpSp>
      <p:sp>
        <p:nvSpPr>
          <p:cNvPr id="8" name="Rectangle 7">
            <a:extLst>
              <a:ext uri="{FF2B5EF4-FFF2-40B4-BE49-F238E27FC236}">
                <a16:creationId xmlns:a16="http://schemas.microsoft.com/office/drawing/2014/main" id="{02CBB478-4289-1FAD-2C2D-5A25170D28D0}"/>
              </a:ext>
            </a:extLst>
          </p:cNvPr>
          <p:cNvSpPr/>
          <p:nvPr/>
        </p:nvSpPr>
        <p:spPr>
          <a:xfrm>
            <a:off x="6078071" y="1014292"/>
            <a:ext cx="284309" cy="222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03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Post 2000</a:t>
            </a:r>
            <a:endParaRPr dirty="0"/>
          </a:p>
        </p:txBody>
      </p:sp>
      <p:pic>
        <p:nvPicPr>
          <p:cNvPr id="3" name="Picture 2" descr="Chart&#10;&#10;Description automatically generated with low confidence">
            <a:extLst>
              <a:ext uri="{FF2B5EF4-FFF2-40B4-BE49-F238E27FC236}">
                <a16:creationId xmlns:a16="http://schemas.microsoft.com/office/drawing/2014/main" id="{130ABA14-FE9F-28E4-00C2-3AA24DC79BF8}"/>
              </a:ext>
            </a:extLst>
          </p:cNvPr>
          <p:cNvPicPr>
            <a:picLocks noChangeAspect="1"/>
          </p:cNvPicPr>
          <p:nvPr/>
        </p:nvPicPr>
        <p:blipFill>
          <a:blip r:embed="rId3"/>
          <a:stretch>
            <a:fillRect/>
          </a:stretch>
        </p:blipFill>
        <p:spPr>
          <a:xfrm>
            <a:off x="1313379" y="957680"/>
            <a:ext cx="6517241" cy="3228140"/>
          </a:xfrm>
          <a:prstGeom prst="rect">
            <a:avLst/>
          </a:prstGeom>
        </p:spPr>
      </p:pic>
      <p:grpSp>
        <p:nvGrpSpPr>
          <p:cNvPr id="2" name="Group 1">
            <a:extLst>
              <a:ext uri="{FF2B5EF4-FFF2-40B4-BE49-F238E27FC236}">
                <a16:creationId xmlns:a16="http://schemas.microsoft.com/office/drawing/2014/main" id="{313C9033-A0DE-9E79-9AD8-0B183B8B1A34}"/>
              </a:ext>
            </a:extLst>
          </p:cNvPr>
          <p:cNvGrpSpPr/>
          <p:nvPr/>
        </p:nvGrpSpPr>
        <p:grpSpPr>
          <a:xfrm>
            <a:off x="7476565" y="1521688"/>
            <a:ext cx="253573" cy="191844"/>
            <a:chOff x="7476565" y="1521688"/>
            <a:chExt cx="253573" cy="191844"/>
          </a:xfrm>
        </p:grpSpPr>
        <p:sp>
          <p:nvSpPr>
            <p:cNvPr id="4" name="Rectangle 3">
              <a:extLst>
                <a:ext uri="{FF2B5EF4-FFF2-40B4-BE49-F238E27FC236}">
                  <a16:creationId xmlns:a16="http://schemas.microsoft.com/office/drawing/2014/main" id="{B27C88BE-E143-1546-9F53-C11DF9D49363}"/>
                </a:ext>
              </a:extLst>
            </p:cNvPr>
            <p:cNvSpPr/>
            <p:nvPr/>
          </p:nvSpPr>
          <p:spPr>
            <a:xfrm>
              <a:off x="7561089" y="1521688"/>
              <a:ext cx="169049"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2AE3D0-FA70-4029-BF09-E0635DAB70B2}"/>
                </a:ext>
              </a:extLst>
            </p:cNvPr>
            <p:cNvSpPr txBox="1"/>
            <p:nvPr/>
          </p:nvSpPr>
          <p:spPr>
            <a:xfrm>
              <a:off x="7476565" y="1528866"/>
              <a:ext cx="169049" cy="184666"/>
            </a:xfrm>
            <a:prstGeom prst="rect">
              <a:avLst/>
            </a:prstGeom>
            <a:noFill/>
          </p:spPr>
          <p:txBody>
            <a:bodyPr wrap="square" rtlCol="0">
              <a:spAutoFit/>
            </a:bodyPr>
            <a:lstStyle/>
            <a:p>
              <a:r>
                <a:rPr lang="en-US" sz="600" dirty="0"/>
                <a:t>%</a:t>
              </a:r>
            </a:p>
          </p:txBody>
        </p:sp>
      </p:grpSp>
      <p:sp>
        <p:nvSpPr>
          <p:cNvPr id="6" name="Rectangle 5">
            <a:extLst>
              <a:ext uri="{FF2B5EF4-FFF2-40B4-BE49-F238E27FC236}">
                <a16:creationId xmlns:a16="http://schemas.microsoft.com/office/drawing/2014/main" id="{090AB27C-A46F-B07D-586B-9C0DF3DF0FAD}"/>
              </a:ext>
            </a:extLst>
          </p:cNvPr>
          <p:cNvSpPr/>
          <p:nvPr/>
        </p:nvSpPr>
        <p:spPr>
          <a:xfrm>
            <a:off x="6078071" y="1014292"/>
            <a:ext cx="284309" cy="222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73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World Average</a:t>
            </a:r>
            <a:endParaRPr dirty="0"/>
          </a:p>
        </p:txBody>
      </p:sp>
      <p:grpSp>
        <p:nvGrpSpPr>
          <p:cNvPr id="3" name="Group 2">
            <a:extLst>
              <a:ext uri="{FF2B5EF4-FFF2-40B4-BE49-F238E27FC236}">
                <a16:creationId xmlns:a16="http://schemas.microsoft.com/office/drawing/2014/main" id="{81F2BE60-7B58-1B46-5FE9-A2BD286B77C6}"/>
              </a:ext>
            </a:extLst>
          </p:cNvPr>
          <p:cNvGrpSpPr/>
          <p:nvPr/>
        </p:nvGrpSpPr>
        <p:grpSpPr>
          <a:xfrm>
            <a:off x="1111667" y="1048575"/>
            <a:ext cx="6920666" cy="3046349"/>
            <a:chOff x="1111667" y="1048575"/>
            <a:chExt cx="6920666" cy="3046349"/>
          </a:xfrm>
        </p:grpSpPr>
        <p:pic>
          <p:nvPicPr>
            <p:cNvPr id="6" name="Picture 5" descr="Chart, scatter chart&#10;&#10;Description automatically generated with medium confidence">
              <a:extLst>
                <a:ext uri="{FF2B5EF4-FFF2-40B4-BE49-F238E27FC236}">
                  <a16:creationId xmlns:a16="http://schemas.microsoft.com/office/drawing/2014/main" id="{FA16063E-BADD-C93A-32EE-8D49DC116539}"/>
                </a:ext>
              </a:extLst>
            </p:cNvPr>
            <p:cNvPicPr>
              <a:picLocks noChangeAspect="1"/>
            </p:cNvPicPr>
            <p:nvPr/>
          </p:nvPicPr>
          <p:blipFill>
            <a:blip r:embed="rId3"/>
            <a:stretch>
              <a:fillRect/>
            </a:stretch>
          </p:blipFill>
          <p:spPr>
            <a:xfrm>
              <a:off x="1111667" y="1048575"/>
              <a:ext cx="6920666" cy="3046349"/>
            </a:xfrm>
            <a:prstGeom prst="rect">
              <a:avLst/>
            </a:prstGeom>
          </p:spPr>
        </p:pic>
        <p:sp>
          <p:nvSpPr>
            <p:cNvPr id="7" name="TextBox 6">
              <a:extLst>
                <a:ext uri="{FF2B5EF4-FFF2-40B4-BE49-F238E27FC236}">
                  <a16:creationId xmlns:a16="http://schemas.microsoft.com/office/drawing/2014/main" id="{7D9E828C-4B50-4F81-4CA7-DB790D5736B4}"/>
                </a:ext>
              </a:extLst>
            </p:cNvPr>
            <p:cNvSpPr txBox="1"/>
            <p:nvPr/>
          </p:nvSpPr>
          <p:spPr>
            <a:xfrm>
              <a:off x="7617031" y="1435556"/>
              <a:ext cx="325582" cy="184666"/>
            </a:xfrm>
            <a:prstGeom prst="rect">
              <a:avLst/>
            </a:prstGeom>
            <a:noFill/>
          </p:spPr>
          <p:txBody>
            <a:bodyPr wrap="square" rtlCol="0">
              <a:spAutoFit/>
            </a:bodyPr>
            <a:lstStyle/>
            <a:p>
              <a:r>
                <a:rPr lang="en-US" sz="600" dirty="0">
                  <a:latin typeface="Barlow Semi Condensed" panose="00000506000000000000" pitchFamily="2" charset="0"/>
                </a:rPr>
                <a:t>%</a:t>
              </a:r>
            </a:p>
          </p:txBody>
        </p:sp>
      </p:grpSp>
      <p:sp>
        <p:nvSpPr>
          <p:cNvPr id="8" name="Rectangle 7">
            <a:extLst>
              <a:ext uri="{FF2B5EF4-FFF2-40B4-BE49-F238E27FC236}">
                <a16:creationId xmlns:a16="http://schemas.microsoft.com/office/drawing/2014/main" id="{DB813F65-7835-99E0-6835-F195909567F8}"/>
              </a:ext>
            </a:extLst>
          </p:cNvPr>
          <p:cNvSpPr/>
          <p:nvPr/>
        </p:nvSpPr>
        <p:spPr>
          <a:xfrm>
            <a:off x="6093439" y="1079311"/>
            <a:ext cx="507146" cy="257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19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World Average</a:t>
            </a:r>
            <a:endParaRPr dirty="0"/>
          </a:p>
        </p:txBody>
      </p:sp>
      <p:grpSp>
        <p:nvGrpSpPr>
          <p:cNvPr id="8" name="Group 7">
            <a:extLst>
              <a:ext uri="{FF2B5EF4-FFF2-40B4-BE49-F238E27FC236}">
                <a16:creationId xmlns:a16="http://schemas.microsoft.com/office/drawing/2014/main" id="{342FE7D9-C2F5-E2A9-2EC4-FBC5FED76F93}"/>
              </a:ext>
            </a:extLst>
          </p:cNvPr>
          <p:cNvGrpSpPr/>
          <p:nvPr/>
        </p:nvGrpSpPr>
        <p:grpSpPr>
          <a:xfrm>
            <a:off x="983556" y="1233981"/>
            <a:ext cx="7266417" cy="2936794"/>
            <a:chOff x="983556" y="1233981"/>
            <a:chExt cx="7266417" cy="2936794"/>
          </a:xfrm>
        </p:grpSpPr>
        <p:grpSp>
          <p:nvGrpSpPr>
            <p:cNvPr id="4" name="Group 3">
              <a:extLst>
                <a:ext uri="{FF2B5EF4-FFF2-40B4-BE49-F238E27FC236}">
                  <a16:creationId xmlns:a16="http://schemas.microsoft.com/office/drawing/2014/main" id="{E745BC58-2C7C-51CD-EF29-4AD4DE79D00B}"/>
                </a:ext>
              </a:extLst>
            </p:cNvPr>
            <p:cNvGrpSpPr/>
            <p:nvPr/>
          </p:nvGrpSpPr>
          <p:grpSpPr>
            <a:xfrm>
              <a:off x="983556" y="1233981"/>
              <a:ext cx="7176887" cy="2936794"/>
              <a:chOff x="983556" y="1450924"/>
              <a:chExt cx="7176887" cy="2936794"/>
            </a:xfrm>
          </p:grpSpPr>
          <p:pic>
            <p:nvPicPr>
              <p:cNvPr id="3" name="Picture 2" descr="A picture containing map&#10;&#10;Description automatically generated">
                <a:extLst>
                  <a:ext uri="{FF2B5EF4-FFF2-40B4-BE49-F238E27FC236}">
                    <a16:creationId xmlns:a16="http://schemas.microsoft.com/office/drawing/2014/main" id="{69DE1F1A-DCC4-4945-F55C-51A6B34D1BB2}"/>
                  </a:ext>
                </a:extLst>
              </p:cNvPr>
              <p:cNvPicPr>
                <a:picLocks noChangeAspect="1"/>
              </p:cNvPicPr>
              <p:nvPr/>
            </p:nvPicPr>
            <p:blipFill>
              <a:blip r:embed="rId3"/>
              <a:stretch>
                <a:fillRect/>
              </a:stretch>
            </p:blipFill>
            <p:spPr>
              <a:xfrm>
                <a:off x="983556" y="1450924"/>
                <a:ext cx="7176887" cy="2936794"/>
              </a:xfrm>
              <a:prstGeom prst="rect">
                <a:avLst/>
              </a:prstGeom>
            </p:spPr>
          </p:pic>
          <p:sp>
            <p:nvSpPr>
              <p:cNvPr id="7" name="TextBox 6">
                <a:extLst>
                  <a:ext uri="{FF2B5EF4-FFF2-40B4-BE49-F238E27FC236}">
                    <a16:creationId xmlns:a16="http://schemas.microsoft.com/office/drawing/2014/main" id="{7D9E828C-4B50-4F81-4CA7-DB790D5736B4}"/>
                  </a:ext>
                </a:extLst>
              </p:cNvPr>
              <p:cNvSpPr txBox="1"/>
              <p:nvPr/>
            </p:nvSpPr>
            <p:spPr>
              <a:xfrm>
                <a:off x="6518214" y="1489344"/>
                <a:ext cx="325582" cy="184666"/>
              </a:xfrm>
              <a:prstGeom prst="rect">
                <a:avLst/>
              </a:prstGeom>
              <a:noFill/>
            </p:spPr>
            <p:txBody>
              <a:bodyPr wrap="square" rtlCol="0">
                <a:spAutoFit/>
              </a:bodyPr>
              <a:lstStyle/>
              <a:p>
                <a:r>
                  <a:rPr lang="en-US" sz="600" dirty="0">
                    <a:latin typeface="Barlow Semi Condensed" panose="00000506000000000000" pitchFamily="2" charset="0"/>
                  </a:rPr>
                  <a:t>(%)</a:t>
                </a:r>
              </a:p>
            </p:txBody>
          </p:sp>
        </p:grpSp>
        <p:sp>
          <p:nvSpPr>
            <p:cNvPr id="5" name="TextBox 4">
              <a:extLst>
                <a:ext uri="{FF2B5EF4-FFF2-40B4-BE49-F238E27FC236}">
                  <a16:creationId xmlns:a16="http://schemas.microsoft.com/office/drawing/2014/main" id="{88B29A7A-0FA9-84B6-4D6A-F1B24BB3C981}"/>
                </a:ext>
              </a:extLst>
            </p:cNvPr>
            <p:cNvSpPr txBox="1"/>
            <p:nvPr/>
          </p:nvSpPr>
          <p:spPr>
            <a:xfrm>
              <a:off x="7924391" y="1473976"/>
              <a:ext cx="325582" cy="184666"/>
            </a:xfrm>
            <a:prstGeom prst="rect">
              <a:avLst/>
            </a:prstGeom>
            <a:noFill/>
          </p:spPr>
          <p:txBody>
            <a:bodyPr wrap="square" rtlCol="0">
              <a:spAutoFit/>
            </a:bodyPr>
            <a:lstStyle/>
            <a:p>
              <a:r>
                <a:rPr lang="en-US" sz="600" dirty="0">
                  <a:latin typeface="Barlow Semi Condensed" panose="00000506000000000000" pitchFamily="2" charset="0"/>
                </a:rPr>
                <a:t>%</a:t>
              </a:r>
            </a:p>
          </p:txBody>
        </p:sp>
      </p:grpSp>
      <p:sp>
        <p:nvSpPr>
          <p:cNvPr id="9" name="Rectangle: Rounded Corners 8">
            <a:extLst>
              <a:ext uri="{FF2B5EF4-FFF2-40B4-BE49-F238E27FC236}">
                <a16:creationId xmlns:a16="http://schemas.microsoft.com/office/drawing/2014/main" id="{DA585018-7146-700B-9C16-814F0B3BF215}"/>
              </a:ext>
            </a:extLst>
          </p:cNvPr>
          <p:cNvSpPr/>
          <p:nvPr/>
        </p:nvSpPr>
        <p:spPr>
          <a:xfrm>
            <a:off x="6147227" y="1272401"/>
            <a:ext cx="688885" cy="1846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7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550"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Greater than 75%</a:t>
            </a:r>
            <a:endParaRPr dirty="0"/>
          </a:p>
        </p:txBody>
      </p:sp>
      <p:pic>
        <p:nvPicPr>
          <p:cNvPr id="4" name="Picture 3" descr="Chart, bar chart&#10;&#10;Description automatically generated">
            <a:extLst>
              <a:ext uri="{FF2B5EF4-FFF2-40B4-BE49-F238E27FC236}">
                <a16:creationId xmlns:a16="http://schemas.microsoft.com/office/drawing/2014/main" id="{C4037029-7928-B9D5-FF53-CF0935E7082F}"/>
              </a:ext>
            </a:extLst>
          </p:cNvPr>
          <p:cNvPicPr>
            <a:picLocks noChangeAspect="1"/>
          </p:cNvPicPr>
          <p:nvPr/>
        </p:nvPicPr>
        <p:blipFill>
          <a:blip r:embed="rId3"/>
          <a:stretch>
            <a:fillRect/>
          </a:stretch>
        </p:blipFill>
        <p:spPr>
          <a:xfrm>
            <a:off x="1594629" y="1022306"/>
            <a:ext cx="5954741" cy="3314039"/>
          </a:xfrm>
          <a:prstGeom prst="rect">
            <a:avLst/>
          </a:prstGeom>
        </p:spPr>
      </p:pic>
    </p:spTree>
    <p:extLst>
      <p:ext uri="{BB962C8B-B14F-4D97-AF65-F5344CB8AC3E}">
        <p14:creationId xmlns:p14="http://schemas.microsoft.com/office/powerpoint/2010/main" val="432292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436781" y="1732352"/>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Contents</a:t>
            </a:r>
            <a:endParaRPr dirty="0"/>
          </a:p>
        </p:txBody>
      </p:sp>
      <p:sp>
        <p:nvSpPr>
          <p:cNvPr id="2140" name="Google Shape;2140;p37"/>
          <p:cNvSpPr txBox="1">
            <a:spLocks noGrp="1"/>
          </p:cNvSpPr>
          <p:nvPr>
            <p:ph type="subTitle" idx="1"/>
          </p:nvPr>
        </p:nvSpPr>
        <p:spPr>
          <a:xfrm>
            <a:off x="1374611" y="689252"/>
            <a:ext cx="2871717" cy="464640"/>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30394B"/>
              </a:buClr>
              <a:buSzPts val="1200"/>
            </a:pPr>
            <a:r>
              <a:rPr lang="en" sz="1800" dirty="0"/>
              <a:t>Introduction and Objective</a:t>
            </a: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 name="Google Shape;2140;p37">
            <a:extLst>
              <a:ext uri="{FF2B5EF4-FFF2-40B4-BE49-F238E27FC236}">
                <a16:creationId xmlns:a16="http://schemas.microsoft.com/office/drawing/2014/main" id="{AAF21CC0-5DCC-0CAA-119D-A9C96E9280F1}"/>
              </a:ext>
            </a:extLst>
          </p:cNvPr>
          <p:cNvSpPr txBox="1">
            <a:spLocks/>
          </p:cNvSpPr>
          <p:nvPr/>
        </p:nvSpPr>
        <p:spPr>
          <a:xfrm>
            <a:off x="1397011" y="2830126"/>
            <a:ext cx="3491729" cy="730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152400" lvl="0" algn="l" rtl="0">
              <a:spcBef>
                <a:spcPts val="0"/>
              </a:spcBef>
              <a:spcAft>
                <a:spcPts val="0"/>
              </a:spcAft>
              <a:buClr>
                <a:srgbClr val="30394B"/>
              </a:buClr>
              <a:buSzPts val="1200"/>
            </a:pPr>
            <a:r>
              <a:rPr lang="en-US" sz="1800" dirty="0">
                <a:solidFill>
                  <a:schemeClr val="accent1"/>
                </a:solidFill>
                <a:uFill>
                  <a:noFill/>
                </a:uFill>
                <a:latin typeface="Barlow Semi Condensed Medium"/>
                <a:ea typeface="Barlow Semi Condensed Medium"/>
                <a:cs typeface="Barlow Semi Condensed Medium"/>
                <a:sym typeface="Barlow Semi Condensed Medium"/>
              </a:rPr>
              <a:t>Interesting Insights</a:t>
            </a:r>
            <a:endParaRPr lang="en-US" sz="1800" dirty="0">
              <a:latin typeface="Barlow Semi Condensed"/>
              <a:ea typeface="Barlow Semi Condensed"/>
              <a:cs typeface="Barlow Semi Condensed"/>
              <a:sym typeface="Barlow Semi Condensed"/>
            </a:endParaRPr>
          </a:p>
        </p:txBody>
      </p:sp>
      <p:sp>
        <p:nvSpPr>
          <p:cNvPr id="18" name="Google Shape;2140;p37">
            <a:extLst>
              <a:ext uri="{FF2B5EF4-FFF2-40B4-BE49-F238E27FC236}">
                <a16:creationId xmlns:a16="http://schemas.microsoft.com/office/drawing/2014/main" id="{DEDBCD5D-E442-2AA0-45DC-34D43706EC69}"/>
              </a:ext>
            </a:extLst>
          </p:cNvPr>
          <p:cNvSpPr txBox="1">
            <a:spLocks/>
          </p:cNvSpPr>
          <p:nvPr/>
        </p:nvSpPr>
        <p:spPr>
          <a:xfrm>
            <a:off x="1363910" y="3891874"/>
            <a:ext cx="3027483" cy="661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152400">
              <a:buClr>
                <a:srgbClr val="30394B"/>
              </a:buClr>
              <a:buSzPts val="1200"/>
            </a:pPr>
            <a:r>
              <a:rPr lang="en" dirty="0"/>
              <a:t>Conclusion and Future Scope</a:t>
            </a:r>
          </a:p>
        </p:txBody>
      </p:sp>
      <p:sp>
        <p:nvSpPr>
          <p:cNvPr id="19" name="Google Shape;2140;p37">
            <a:extLst>
              <a:ext uri="{FF2B5EF4-FFF2-40B4-BE49-F238E27FC236}">
                <a16:creationId xmlns:a16="http://schemas.microsoft.com/office/drawing/2014/main" id="{7799384B-BEB0-5580-9FE1-8D7E66F88F36}"/>
              </a:ext>
            </a:extLst>
          </p:cNvPr>
          <p:cNvSpPr txBox="1">
            <a:spLocks/>
          </p:cNvSpPr>
          <p:nvPr/>
        </p:nvSpPr>
        <p:spPr>
          <a:xfrm>
            <a:off x="1371075" y="1746982"/>
            <a:ext cx="3300137" cy="473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marL="152400" algn="just">
              <a:buClr>
                <a:srgbClr val="30394B"/>
              </a:buClr>
              <a:buSzPts val="1200"/>
            </a:pPr>
            <a:r>
              <a:rPr lang="en-US" dirty="0"/>
              <a:t>Understanding and P</a:t>
            </a:r>
            <a:r>
              <a:rPr lang="en" dirty="0"/>
              <a:t>hases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2407537" y="346407"/>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Region wise comparison</a:t>
            </a:r>
            <a:endParaRPr dirty="0"/>
          </a:p>
        </p:txBody>
      </p:sp>
      <p:pic>
        <p:nvPicPr>
          <p:cNvPr id="6" name="Picture 5" descr="Chart, bar chart&#10;&#10;Description automatically generated">
            <a:extLst>
              <a:ext uri="{FF2B5EF4-FFF2-40B4-BE49-F238E27FC236}">
                <a16:creationId xmlns:a16="http://schemas.microsoft.com/office/drawing/2014/main" id="{A0E024C4-8521-F95D-2315-2B8473CFE876}"/>
              </a:ext>
            </a:extLst>
          </p:cNvPr>
          <p:cNvPicPr>
            <a:picLocks noChangeAspect="1"/>
          </p:cNvPicPr>
          <p:nvPr/>
        </p:nvPicPr>
        <p:blipFill>
          <a:blip r:embed="rId3"/>
          <a:stretch>
            <a:fillRect/>
          </a:stretch>
        </p:blipFill>
        <p:spPr>
          <a:xfrm>
            <a:off x="1035764" y="919108"/>
            <a:ext cx="7072472" cy="3305285"/>
          </a:xfrm>
          <a:prstGeom prst="rect">
            <a:avLst/>
          </a:prstGeom>
        </p:spPr>
      </p:pic>
    </p:spTree>
    <p:extLst>
      <p:ext uri="{BB962C8B-B14F-4D97-AF65-F5344CB8AC3E}">
        <p14:creationId xmlns:p14="http://schemas.microsoft.com/office/powerpoint/2010/main" val="1943518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1FBE7418-A43D-133C-5B04-577B2E50E4E5}"/>
              </a:ext>
            </a:extLst>
          </p:cNvPr>
          <p:cNvSpPr txBox="1">
            <a:spLocks noGrp="1"/>
          </p:cNvSpPr>
          <p:nvPr>
            <p:ph type="title"/>
          </p:nvPr>
        </p:nvSpPr>
        <p:spPr>
          <a:xfrm>
            <a:off x="2407537" y="346407"/>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Region wise comparison</a:t>
            </a:r>
            <a:endParaRPr dirty="0"/>
          </a:p>
        </p:txBody>
      </p:sp>
      <p:pic>
        <p:nvPicPr>
          <p:cNvPr id="6" name="Picture 5" descr="Chart, bar chart&#10;&#10;Description automatically generated">
            <a:extLst>
              <a:ext uri="{FF2B5EF4-FFF2-40B4-BE49-F238E27FC236}">
                <a16:creationId xmlns:a16="http://schemas.microsoft.com/office/drawing/2014/main" id="{62EADA82-3DEF-3C9E-0DC9-8866474563B7}"/>
              </a:ext>
            </a:extLst>
          </p:cNvPr>
          <p:cNvPicPr>
            <a:picLocks noChangeAspect="1"/>
          </p:cNvPicPr>
          <p:nvPr/>
        </p:nvPicPr>
        <p:blipFill>
          <a:blip r:embed="rId3"/>
          <a:stretch>
            <a:fillRect/>
          </a:stretch>
        </p:blipFill>
        <p:spPr>
          <a:xfrm>
            <a:off x="1239563" y="919107"/>
            <a:ext cx="6906205" cy="3227581"/>
          </a:xfrm>
          <a:prstGeom prst="rect">
            <a:avLst/>
          </a:prstGeom>
        </p:spPr>
      </p:pic>
    </p:spTree>
    <p:extLst>
      <p:ext uri="{BB962C8B-B14F-4D97-AF65-F5344CB8AC3E}">
        <p14:creationId xmlns:p14="http://schemas.microsoft.com/office/powerpoint/2010/main" val="638539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C17BEE9E-A760-FB0D-9A95-9B91A9A7D083}"/>
              </a:ext>
            </a:extLst>
          </p:cNvPr>
          <p:cNvSpPr txBox="1">
            <a:spLocks noGrp="1"/>
          </p:cNvSpPr>
          <p:nvPr>
            <p:ph type="title"/>
          </p:nvPr>
        </p:nvSpPr>
        <p:spPr>
          <a:xfrm>
            <a:off x="2407537" y="346407"/>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Region wise comparison</a:t>
            </a:r>
            <a:endParaRPr dirty="0"/>
          </a:p>
        </p:txBody>
      </p:sp>
      <p:pic>
        <p:nvPicPr>
          <p:cNvPr id="7" name="Picture 6" descr="Chart, bar chart&#10;&#10;Description automatically generated">
            <a:extLst>
              <a:ext uri="{FF2B5EF4-FFF2-40B4-BE49-F238E27FC236}">
                <a16:creationId xmlns:a16="http://schemas.microsoft.com/office/drawing/2014/main" id="{50D1D932-770F-45AF-496A-7672CC0C1B68}"/>
              </a:ext>
            </a:extLst>
          </p:cNvPr>
          <p:cNvPicPr>
            <a:picLocks noChangeAspect="1"/>
          </p:cNvPicPr>
          <p:nvPr/>
        </p:nvPicPr>
        <p:blipFill>
          <a:blip r:embed="rId3"/>
          <a:stretch>
            <a:fillRect/>
          </a:stretch>
        </p:blipFill>
        <p:spPr>
          <a:xfrm>
            <a:off x="1000966" y="902845"/>
            <a:ext cx="7142069" cy="3337811"/>
          </a:xfrm>
          <a:prstGeom prst="rect">
            <a:avLst/>
          </a:prstGeom>
        </p:spPr>
      </p:pic>
    </p:spTree>
    <p:extLst>
      <p:ext uri="{BB962C8B-B14F-4D97-AF65-F5344CB8AC3E}">
        <p14:creationId xmlns:p14="http://schemas.microsoft.com/office/powerpoint/2010/main" val="41023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C17BEE9E-A760-FB0D-9A95-9B91A9A7D083}"/>
              </a:ext>
            </a:extLst>
          </p:cNvPr>
          <p:cNvSpPr txBox="1">
            <a:spLocks noGrp="1"/>
          </p:cNvSpPr>
          <p:nvPr>
            <p:ph type="title"/>
          </p:nvPr>
        </p:nvSpPr>
        <p:spPr>
          <a:xfrm>
            <a:off x="2407537" y="346407"/>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Region wise comparison</a:t>
            </a:r>
            <a:endParaRPr dirty="0"/>
          </a:p>
        </p:txBody>
      </p:sp>
      <p:pic>
        <p:nvPicPr>
          <p:cNvPr id="4" name="Picture 3" descr="Chart, bar chart&#10;&#10;Description automatically generated">
            <a:extLst>
              <a:ext uri="{FF2B5EF4-FFF2-40B4-BE49-F238E27FC236}">
                <a16:creationId xmlns:a16="http://schemas.microsoft.com/office/drawing/2014/main" id="{277DADBE-E177-5639-7109-51A1480E69F4}"/>
              </a:ext>
            </a:extLst>
          </p:cNvPr>
          <p:cNvPicPr>
            <a:picLocks noChangeAspect="1"/>
          </p:cNvPicPr>
          <p:nvPr/>
        </p:nvPicPr>
        <p:blipFill>
          <a:blip r:embed="rId3"/>
          <a:stretch>
            <a:fillRect/>
          </a:stretch>
        </p:blipFill>
        <p:spPr>
          <a:xfrm>
            <a:off x="995083" y="900095"/>
            <a:ext cx="7153835" cy="3343310"/>
          </a:xfrm>
          <a:prstGeom prst="rect">
            <a:avLst/>
          </a:prstGeom>
        </p:spPr>
      </p:pic>
    </p:spTree>
    <p:extLst>
      <p:ext uri="{BB962C8B-B14F-4D97-AF65-F5344CB8AC3E}">
        <p14:creationId xmlns:p14="http://schemas.microsoft.com/office/powerpoint/2010/main" val="3703896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C17BEE9E-A760-FB0D-9A95-9B91A9A7D083}"/>
              </a:ext>
            </a:extLst>
          </p:cNvPr>
          <p:cNvSpPr txBox="1">
            <a:spLocks noGrp="1"/>
          </p:cNvSpPr>
          <p:nvPr>
            <p:ph type="title"/>
          </p:nvPr>
        </p:nvSpPr>
        <p:spPr>
          <a:xfrm>
            <a:off x="1823549" y="300303"/>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 comparison</a:t>
            </a:r>
            <a:endParaRPr dirty="0"/>
          </a:p>
        </p:txBody>
      </p:sp>
      <p:pic>
        <p:nvPicPr>
          <p:cNvPr id="3" name="Picture 2">
            <a:extLst>
              <a:ext uri="{FF2B5EF4-FFF2-40B4-BE49-F238E27FC236}">
                <a16:creationId xmlns:a16="http://schemas.microsoft.com/office/drawing/2014/main" id="{D9F18434-8307-8CD6-FC8E-0FCE637CBCAA}"/>
              </a:ext>
            </a:extLst>
          </p:cNvPr>
          <p:cNvPicPr>
            <a:picLocks noChangeAspect="1"/>
          </p:cNvPicPr>
          <p:nvPr/>
        </p:nvPicPr>
        <p:blipFill>
          <a:blip r:embed="rId3"/>
          <a:stretch>
            <a:fillRect/>
          </a:stretch>
        </p:blipFill>
        <p:spPr>
          <a:xfrm>
            <a:off x="1402930" y="972896"/>
            <a:ext cx="6338139" cy="3515139"/>
          </a:xfrm>
          <a:prstGeom prst="rect">
            <a:avLst/>
          </a:prstGeom>
        </p:spPr>
      </p:pic>
    </p:spTree>
    <p:extLst>
      <p:ext uri="{BB962C8B-B14F-4D97-AF65-F5344CB8AC3E}">
        <p14:creationId xmlns:p14="http://schemas.microsoft.com/office/powerpoint/2010/main" val="388569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C17BEE9E-A760-FB0D-9A95-9B91A9A7D083}"/>
              </a:ext>
            </a:extLst>
          </p:cNvPr>
          <p:cNvSpPr txBox="1">
            <a:spLocks noGrp="1"/>
          </p:cNvSpPr>
          <p:nvPr>
            <p:ph type="title"/>
          </p:nvPr>
        </p:nvSpPr>
        <p:spPr>
          <a:xfrm>
            <a:off x="1823550" y="300303"/>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Renewable Production</a:t>
            </a:r>
            <a:endParaRPr dirty="0"/>
          </a:p>
        </p:txBody>
      </p:sp>
      <p:pic>
        <p:nvPicPr>
          <p:cNvPr id="4" name="Picture 3" descr="Chart, bar chart&#10;&#10;Description automatically generated">
            <a:extLst>
              <a:ext uri="{FF2B5EF4-FFF2-40B4-BE49-F238E27FC236}">
                <a16:creationId xmlns:a16="http://schemas.microsoft.com/office/drawing/2014/main" id="{F65C4121-43B6-7476-9B31-6313B18BD940}"/>
              </a:ext>
            </a:extLst>
          </p:cNvPr>
          <p:cNvPicPr>
            <a:picLocks noChangeAspect="1"/>
          </p:cNvPicPr>
          <p:nvPr/>
        </p:nvPicPr>
        <p:blipFill>
          <a:blip r:embed="rId3"/>
          <a:stretch>
            <a:fillRect/>
          </a:stretch>
        </p:blipFill>
        <p:spPr>
          <a:xfrm>
            <a:off x="1976582" y="873003"/>
            <a:ext cx="5190836" cy="4160869"/>
          </a:xfrm>
          <a:prstGeom prst="rect">
            <a:avLst/>
          </a:prstGeom>
        </p:spPr>
      </p:pic>
    </p:spTree>
    <p:extLst>
      <p:ext uri="{BB962C8B-B14F-4D97-AF65-F5344CB8AC3E}">
        <p14:creationId xmlns:p14="http://schemas.microsoft.com/office/powerpoint/2010/main" val="3385057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5" name="Google Shape;2241;p42">
            <a:extLst>
              <a:ext uri="{FF2B5EF4-FFF2-40B4-BE49-F238E27FC236}">
                <a16:creationId xmlns:a16="http://schemas.microsoft.com/office/drawing/2014/main" id="{C17BEE9E-A760-FB0D-9A95-9B91A9A7D083}"/>
              </a:ext>
            </a:extLst>
          </p:cNvPr>
          <p:cNvSpPr txBox="1">
            <a:spLocks noGrp="1"/>
          </p:cNvSpPr>
          <p:nvPr>
            <p:ph type="title"/>
          </p:nvPr>
        </p:nvSpPr>
        <p:spPr>
          <a:xfrm>
            <a:off x="1823549" y="300303"/>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Urban vs Rural</a:t>
            </a:r>
            <a:endParaRPr dirty="0"/>
          </a:p>
        </p:txBody>
      </p:sp>
      <p:pic>
        <p:nvPicPr>
          <p:cNvPr id="4" name="Picture 3" descr="Chart, bar chart&#10;&#10;Description automatically generated">
            <a:extLst>
              <a:ext uri="{FF2B5EF4-FFF2-40B4-BE49-F238E27FC236}">
                <a16:creationId xmlns:a16="http://schemas.microsoft.com/office/drawing/2014/main" id="{8A837610-B8F0-5377-08DF-F9531AFCB3CF}"/>
              </a:ext>
            </a:extLst>
          </p:cNvPr>
          <p:cNvPicPr>
            <a:picLocks noChangeAspect="1"/>
          </p:cNvPicPr>
          <p:nvPr/>
        </p:nvPicPr>
        <p:blipFill>
          <a:blip r:embed="rId3"/>
          <a:stretch>
            <a:fillRect/>
          </a:stretch>
        </p:blipFill>
        <p:spPr>
          <a:xfrm>
            <a:off x="1234418" y="873003"/>
            <a:ext cx="6675161" cy="3809983"/>
          </a:xfrm>
          <a:prstGeom prst="rect">
            <a:avLst/>
          </a:prstGeom>
        </p:spPr>
      </p:pic>
    </p:spTree>
    <p:extLst>
      <p:ext uri="{BB962C8B-B14F-4D97-AF65-F5344CB8AC3E}">
        <p14:creationId xmlns:p14="http://schemas.microsoft.com/office/powerpoint/2010/main" val="2954365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Observations</a:t>
            </a:r>
            <a:endParaRPr dirty="0"/>
          </a:p>
        </p:txBody>
      </p:sp>
      <p:grpSp>
        <p:nvGrpSpPr>
          <p:cNvPr id="3463" name="Google Shape;3463;p59"/>
          <p:cNvGrpSpPr/>
          <p:nvPr/>
        </p:nvGrpSpPr>
        <p:grpSpPr>
          <a:xfrm>
            <a:off x="3167946" y="1549451"/>
            <a:ext cx="2808102" cy="2816821"/>
            <a:chOff x="4820425" y="1329900"/>
            <a:chExt cx="70175" cy="70350"/>
          </a:xfrm>
        </p:grpSpPr>
        <p:sp>
          <p:nvSpPr>
            <p:cNvPr id="3464" name="Google Shape;3464;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8" name="Google Shape;3468;p59"/>
          <p:cNvSpPr txBox="1">
            <a:spLocks noGrp="1"/>
          </p:cNvSpPr>
          <p:nvPr>
            <p:ph type="subTitle" idx="1"/>
          </p:nvPr>
        </p:nvSpPr>
        <p:spPr>
          <a:xfrm>
            <a:off x="1163046" y="1390963"/>
            <a:ext cx="2004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Climate</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69" name="Google Shape;3469;p59"/>
          <p:cNvSpPr txBox="1">
            <a:spLocks noGrp="1"/>
          </p:cNvSpPr>
          <p:nvPr>
            <p:ph type="subTitle" idx="2"/>
          </p:nvPr>
        </p:nvSpPr>
        <p:spPr>
          <a:xfrm>
            <a:off x="1151802" y="1816531"/>
            <a:ext cx="2280130" cy="8782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chemeClr val="bg2"/>
                </a:solidFill>
                <a:effectLst/>
                <a:latin typeface="Barlow Semi Condensed" panose="00000506000000000000" pitchFamily="2" charset="0"/>
              </a:rPr>
              <a:t>Temperature extremes can also drive electricity usage</a:t>
            </a:r>
            <a:endParaRPr lang="en-US" sz="1600" dirty="0">
              <a:solidFill>
                <a:schemeClr val="bg2"/>
              </a:solidFill>
              <a:latin typeface="Barlow Semi Condensed" panose="00000506000000000000" pitchFamily="2" charset="0"/>
              <a:ea typeface="Barlow Semi Condensed"/>
              <a:cs typeface="Barlow Semi Condensed"/>
              <a:sym typeface="Barlow Semi Condensed"/>
            </a:endParaRPr>
          </a:p>
        </p:txBody>
      </p:sp>
      <p:sp>
        <p:nvSpPr>
          <p:cNvPr id="3470" name="Google Shape;3470;p59"/>
          <p:cNvSpPr txBox="1">
            <a:spLocks noGrp="1"/>
          </p:cNvSpPr>
          <p:nvPr>
            <p:ph type="subTitle" idx="4294967295"/>
          </p:nvPr>
        </p:nvSpPr>
        <p:spPr>
          <a:xfrm>
            <a:off x="1104901" y="3094088"/>
            <a:ext cx="200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Population Growth</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1" name="Google Shape;3471;p59"/>
          <p:cNvSpPr txBox="1">
            <a:spLocks noGrp="1"/>
          </p:cNvSpPr>
          <p:nvPr>
            <p:ph type="subTitle" idx="3"/>
          </p:nvPr>
        </p:nvSpPr>
        <p:spPr>
          <a:xfrm>
            <a:off x="1104901" y="3593572"/>
            <a:ext cx="2004900" cy="6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chemeClr val="bg2"/>
                </a:solidFill>
                <a:effectLst/>
                <a:latin typeface="Barlow Semi Condensed" panose="00000506000000000000" pitchFamily="2" charset="0"/>
              </a:rPr>
              <a:t>A growing population also leads to increased demand for electricity</a:t>
            </a:r>
            <a:endParaRPr sz="1600" dirty="0">
              <a:solidFill>
                <a:schemeClr val="bg2"/>
              </a:solidFill>
              <a:latin typeface="Barlow Semi Condensed" panose="00000506000000000000" pitchFamily="2" charset="0"/>
              <a:ea typeface="Barlow Semi Condensed"/>
              <a:cs typeface="Barlow Semi Condensed"/>
              <a:sym typeface="Barlow Semi Condensed"/>
            </a:endParaRPr>
          </a:p>
        </p:txBody>
      </p:sp>
      <p:sp>
        <p:nvSpPr>
          <p:cNvPr id="3472" name="Google Shape;3472;p59"/>
          <p:cNvSpPr txBox="1">
            <a:spLocks noGrp="1"/>
          </p:cNvSpPr>
          <p:nvPr>
            <p:ph type="subTitle" idx="4"/>
          </p:nvPr>
        </p:nvSpPr>
        <p:spPr>
          <a:xfrm>
            <a:off x="6128827" y="1390963"/>
            <a:ext cx="2004900" cy="365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Economic Growth</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3" name="Google Shape;3473;p59"/>
          <p:cNvSpPr txBox="1">
            <a:spLocks noGrp="1"/>
          </p:cNvSpPr>
          <p:nvPr>
            <p:ph type="subTitle" idx="5"/>
          </p:nvPr>
        </p:nvSpPr>
        <p:spPr>
          <a:xfrm>
            <a:off x="6128827" y="1756663"/>
            <a:ext cx="2004900" cy="100739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solidFill>
                  <a:schemeClr val="bg2"/>
                </a:solidFill>
                <a:latin typeface="Barlow Semi Condensed" panose="00000506000000000000" pitchFamily="2" charset="0"/>
              </a:rPr>
              <a:t>B</a:t>
            </a:r>
            <a:r>
              <a:rPr lang="en-US" sz="1600" b="0" i="0" dirty="0">
                <a:solidFill>
                  <a:schemeClr val="bg2"/>
                </a:solidFill>
                <a:effectLst/>
                <a:latin typeface="Barlow Semi Condensed" panose="00000506000000000000" pitchFamily="2" charset="0"/>
              </a:rPr>
              <a:t>usinesses and households consume more energy</a:t>
            </a:r>
            <a:endParaRPr sz="1600" dirty="0">
              <a:solidFill>
                <a:schemeClr val="bg2"/>
              </a:solidFill>
              <a:latin typeface="Barlow Semi Condensed" panose="00000506000000000000" pitchFamily="2" charset="0"/>
              <a:ea typeface="Barlow Semi Condensed"/>
              <a:cs typeface="Barlow Semi Condensed"/>
              <a:sym typeface="Barlow Semi Condensed"/>
            </a:endParaRPr>
          </a:p>
        </p:txBody>
      </p:sp>
      <p:sp>
        <p:nvSpPr>
          <p:cNvPr id="3474" name="Google Shape;3474;p59"/>
          <p:cNvSpPr txBox="1">
            <a:spLocks noGrp="1"/>
          </p:cNvSpPr>
          <p:nvPr>
            <p:ph type="subTitle" idx="6"/>
          </p:nvPr>
        </p:nvSpPr>
        <p:spPr>
          <a:xfrm>
            <a:off x="6128827" y="3121072"/>
            <a:ext cx="2654955"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dirty="0">
                <a:solidFill>
                  <a:schemeClr val="accent1"/>
                </a:solidFill>
                <a:latin typeface="Barlow Semi Condensed Medium"/>
                <a:ea typeface="Barlow Semi Condensed Medium"/>
                <a:cs typeface="Barlow Semi Condensed Medium"/>
                <a:sym typeface="Barlow Semi Condensed Medium"/>
              </a:rPr>
              <a:t>Energy Intensive Industries</a:t>
            </a:r>
          </a:p>
        </p:txBody>
      </p:sp>
      <p:sp>
        <p:nvSpPr>
          <p:cNvPr id="3475" name="Google Shape;3475;p59"/>
          <p:cNvSpPr txBox="1">
            <a:spLocks noGrp="1"/>
          </p:cNvSpPr>
          <p:nvPr>
            <p:ph type="subTitle" idx="7"/>
          </p:nvPr>
        </p:nvSpPr>
        <p:spPr>
          <a:xfrm>
            <a:off x="6128827" y="3593572"/>
            <a:ext cx="2004900" cy="61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solidFill>
                  <a:schemeClr val="bg2"/>
                </a:solidFill>
                <a:latin typeface="Barlow Semi Condensed" panose="00000506000000000000" pitchFamily="2" charset="0"/>
              </a:rPr>
              <a:t>M</a:t>
            </a:r>
            <a:r>
              <a:rPr lang="en-US" sz="1600" b="0" i="0" dirty="0">
                <a:solidFill>
                  <a:schemeClr val="bg2"/>
                </a:solidFill>
                <a:effectLst/>
                <a:latin typeface="Barlow Semi Condensed" panose="00000506000000000000" pitchFamily="2" charset="0"/>
              </a:rPr>
              <a:t>anufacturing and mining, require large amounts of electricity</a:t>
            </a:r>
            <a:endParaRPr sz="1600" dirty="0">
              <a:solidFill>
                <a:schemeClr val="bg2"/>
              </a:solidFill>
              <a:latin typeface="Barlow Semi Condensed" panose="00000506000000000000" pitchFamily="2" charset="0"/>
              <a:ea typeface="Barlow Semi Condensed"/>
              <a:cs typeface="Barlow Semi Condensed"/>
              <a:sym typeface="Barlow Semi Condensed"/>
            </a:endParaRPr>
          </a:p>
        </p:txBody>
      </p:sp>
    </p:spTree>
    <p:extLst>
      <p:ext uri="{BB962C8B-B14F-4D97-AF65-F5344CB8AC3E}">
        <p14:creationId xmlns:p14="http://schemas.microsoft.com/office/powerpoint/2010/main" val="410532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4176042"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Dashboard</a:t>
            </a:r>
            <a:endParaRPr dirty="0"/>
          </a:p>
        </p:txBody>
      </p:sp>
    </p:spTree>
    <p:extLst>
      <p:ext uri="{BB962C8B-B14F-4D97-AF65-F5344CB8AC3E}">
        <p14:creationId xmlns:p14="http://schemas.microsoft.com/office/powerpoint/2010/main" val="2288593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38"/>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DA4B34E-56D6-E578-B39A-ADC35A1A6819}"/>
              </a:ext>
            </a:extLst>
          </p:cNvPr>
          <p:cNvPicPr>
            <a:picLocks noChangeAspect="1"/>
          </p:cNvPicPr>
          <p:nvPr/>
        </p:nvPicPr>
        <p:blipFill>
          <a:blip r:embed="rId3"/>
          <a:stretch>
            <a:fillRect/>
          </a:stretch>
        </p:blipFill>
        <p:spPr>
          <a:xfrm>
            <a:off x="1311014" y="144801"/>
            <a:ext cx="6273127" cy="48782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169450"/>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Introduction</a:t>
            </a:r>
            <a:endParaRPr sz="47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624328" y="1620753"/>
            <a:ext cx="4176042"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grpSp>
        <p:nvGrpSpPr>
          <p:cNvPr id="2620" name="Google Shape;2620;p47"/>
          <p:cNvGrpSpPr/>
          <p:nvPr/>
        </p:nvGrpSpPr>
        <p:grpSpPr>
          <a:xfrm>
            <a:off x="2831850" y="526920"/>
            <a:ext cx="3480300" cy="1145236"/>
            <a:chOff x="2771600" y="526920"/>
            <a:chExt cx="3480300" cy="1145236"/>
          </a:xfrm>
        </p:grpSpPr>
        <p:sp>
          <p:nvSpPr>
            <p:cNvPr id="2621" name="Google Shape;2621;p47"/>
            <p:cNvSpPr/>
            <p:nvPr/>
          </p:nvSpPr>
          <p:spPr>
            <a:xfrm>
              <a:off x="2771600" y="526920"/>
              <a:ext cx="3480300" cy="1145236"/>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47"/>
          <p:cNvGrpSpPr/>
          <p:nvPr/>
        </p:nvGrpSpPr>
        <p:grpSpPr>
          <a:xfrm>
            <a:off x="2831850" y="3471345"/>
            <a:ext cx="3480300" cy="1145100"/>
            <a:chOff x="2771600" y="526920"/>
            <a:chExt cx="3480300" cy="1145100"/>
          </a:xfrm>
        </p:grpSpPr>
        <p:sp>
          <p:nvSpPr>
            <p:cNvPr id="2624" name="Google Shape;2624;p47"/>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47"/>
          <p:cNvGrpSpPr/>
          <p:nvPr/>
        </p:nvGrpSpPr>
        <p:grpSpPr>
          <a:xfrm>
            <a:off x="2831850" y="1999195"/>
            <a:ext cx="3480300" cy="1145100"/>
            <a:chOff x="2771600" y="526920"/>
            <a:chExt cx="3480300" cy="1145100"/>
          </a:xfrm>
        </p:grpSpPr>
        <p:sp>
          <p:nvSpPr>
            <p:cNvPr id="2627" name="Google Shape;2627;p47"/>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0" name="Google Shape;2630;p47"/>
          <p:cNvSpPr txBox="1">
            <a:spLocks noGrp="1"/>
          </p:cNvSpPr>
          <p:nvPr>
            <p:ph type="title"/>
          </p:nvPr>
        </p:nvSpPr>
        <p:spPr>
          <a:xfrm>
            <a:off x="2825496" y="827032"/>
            <a:ext cx="3483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Last 20 Years</a:t>
            </a:r>
            <a:endParaRPr sz="3200" dirty="0"/>
          </a:p>
        </p:txBody>
      </p:sp>
      <p:sp>
        <p:nvSpPr>
          <p:cNvPr id="2632" name="Google Shape;2632;p47"/>
          <p:cNvSpPr txBox="1">
            <a:spLocks noGrp="1"/>
          </p:cNvSpPr>
          <p:nvPr>
            <p:ph type="title" idx="2"/>
          </p:nvPr>
        </p:nvSpPr>
        <p:spPr>
          <a:xfrm>
            <a:off x="2825496" y="2307710"/>
            <a:ext cx="3483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Renewable Sources</a:t>
            </a:r>
            <a:endParaRPr sz="3200" dirty="0"/>
          </a:p>
        </p:txBody>
      </p:sp>
      <p:sp>
        <p:nvSpPr>
          <p:cNvPr id="2633" name="Google Shape;2633;p47"/>
          <p:cNvSpPr txBox="1">
            <a:spLocks noGrp="1"/>
          </p:cNvSpPr>
          <p:nvPr>
            <p:ph type="title" idx="4"/>
          </p:nvPr>
        </p:nvSpPr>
        <p:spPr>
          <a:xfrm>
            <a:off x="2825496" y="3763716"/>
            <a:ext cx="3483900" cy="56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Increase in Consumption</a:t>
            </a:r>
            <a:endParaRPr sz="3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3150" y="170992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dirty="0"/>
              <a:t>Thanks!</a:t>
            </a:r>
            <a:endParaRPr sz="7200" dirty="0"/>
          </a:p>
        </p:txBody>
      </p:sp>
      <p:sp>
        <p:nvSpPr>
          <p:cNvPr id="3606" name="Google Shape;3606;p63"/>
          <p:cNvSpPr txBox="1">
            <a:spLocks noGrp="1"/>
          </p:cNvSpPr>
          <p:nvPr>
            <p:ph type="subTitle" idx="1"/>
          </p:nvPr>
        </p:nvSpPr>
        <p:spPr>
          <a:xfrm>
            <a:off x="3015245" y="3035808"/>
            <a:ext cx="3099900"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sp>
        <p:nvSpPr>
          <p:cNvPr id="2" name="Rectangle 1">
            <a:extLst>
              <a:ext uri="{FF2B5EF4-FFF2-40B4-BE49-F238E27FC236}">
                <a16:creationId xmlns:a16="http://schemas.microsoft.com/office/drawing/2014/main" id="{D079776D-8511-7E1C-A66D-3847FB90146A}"/>
              </a:ext>
            </a:extLst>
          </p:cNvPr>
          <p:cNvSpPr>
            <a:spLocks noGrp="1" noRot="1" noMove="1" noResize="1" noEditPoints="1" noAdjustHandles="1" noChangeArrowheads="1" noChangeShapeType="1"/>
          </p:cNvSpPr>
          <p:nvPr/>
        </p:nvSpPr>
        <p:spPr>
          <a:xfrm>
            <a:off x="2205318" y="3596128"/>
            <a:ext cx="4937700" cy="1079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4" name="Rectangle 3">
            <a:extLst>
              <a:ext uri="{FF2B5EF4-FFF2-40B4-BE49-F238E27FC236}">
                <a16:creationId xmlns:a16="http://schemas.microsoft.com/office/drawing/2014/main" id="{AA3CDF1E-1E7A-C34C-B71F-960F7B27173A}"/>
              </a:ext>
            </a:extLst>
          </p:cNvPr>
          <p:cNvSpPr>
            <a:spLocks noGrp="1" noRot="1" noMove="1" noResize="1" noEditPoints="1" noAdjustHandles="1" noChangeArrowheads="1" noChangeShapeType="1"/>
          </p:cNvSpPr>
          <p:nvPr/>
        </p:nvSpPr>
        <p:spPr>
          <a:xfrm>
            <a:off x="4364531" y="4349163"/>
            <a:ext cx="445674" cy="184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7" name="Google Shape;2177;p39"/>
          <p:cNvSpPr txBox="1">
            <a:spLocks noGrp="1"/>
          </p:cNvSpPr>
          <p:nvPr>
            <p:ph type="title"/>
          </p:nvPr>
        </p:nvSpPr>
        <p:spPr>
          <a:xfrm>
            <a:off x="2182399" y="1705339"/>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a:t>
            </a:r>
            <a:endParaRPr dirty="0"/>
          </a:p>
        </p:txBody>
      </p:sp>
      <p:sp>
        <p:nvSpPr>
          <p:cNvPr id="2178" name="Google Shape;2178;p39"/>
          <p:cNvSpPr txBox="1">
            <a:spLocks noGrp="1"/>
          </p:cNvSpPr>
          <p:nvPr>
            <p:ph type="subTitle" idx="1"/>
          </p:nvPr>
        </p:nvSpPr>
        <p:spPr>
          <a:xfrm>
            <a:off x="1421428" y="2496666"/>
            <a:ext cx="6301143" cy="2252766"/>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600" dirty="0">
                <a:solidFill>
                  <a:schemeClr val="tx1">
                    <a:lumMod val="50000"/>
                  </a:schemeClr>
                </a:solidFill>
                <a:latin typeface="Barlow Semi Condensed" panose="00000506000000000000" pitchFamily="2" charset="0"/>
              </a:rPr>
              <a:t>A</a:t>
            </a:r>
            <a:r>
              <a:rPr lang="en-US" sz="1600" b="0" i="0" dirty="0">
                <a:solidFill>
                  <a:schemeClr val="tx1">
                    <a:lumMod val="50000"/>
                  </a:schemeClr>
                </a:solidFill>
                <a:effectLst/>
                <a:latin typeface="Barlow Semi Condensed" panose="00000506000000000000" pitchFamily="2" charset="0"/>
              </a:rPr>
              <a:t> comprehensive look at the current state of electricity generation, consumption and distribution across the globe. </a:t>
            </a:r>
          </a:p>
          <a:p>
            <a:pPr marL="285750" lvl="0" indent="-285750" rtl="0">
              <a:spcBef>
                <a:spcPts val="0"/>
              </a:spcBef>
              <a:spcAft>
                <a:spcPts val="0"/>
              </a:spcAft>
              <a:buFont typeface="Arial" panose="020B0604020202020204" pitchFamily="34" charset="0"/>
              <a:buChar char="•"/>
            </a:pPr>
            <a:endParaRPr lang="en-US" sz="1600" b="0" i="0" dirty="0">
              <a:solidFill>
                <a:schemeClr val="tx1">
                  <a:lumMod val="50000"/>
                </a:schemeClr>
              </a:solidFill>
              <a:effectLst/>
              <a:latin typeface="Barlow Semi Condensed" panose="00000506000000000000" pitchFamily="2" charset="0"/>
            </a:endParaRPr>
          </a:p>
          <a:p>
            <a:pPr marL="285750" lvl="0" indent="-285750" rtl="0">
              <a:spcBef>
                <a:spcPts val="0"/>
              </a:spcBef>
              <a:spcAft>
                <a:spcPts val="0"/>
              </a:spcAft>
              <a:buFont typeface="Arial" panose="020B0604020202020204" pitchFamily="34" charset="0"/>
              <a:buChar char="•"/>
            </a:pPr>
            <a:r>
              <a:rPr lang="en-US" sz="1600" dirty="0">
                <a:solidFill>
                  <a:schemeClr val="tx1">
                    <a:lumMod val="50000"/>
                  </a:schemeClr>
                </a:solidFill>
                <a:latin typeface="Barlow Semi Condensed" panose="00000506000000000000" pitchFamily="2" charset="0"/>
              </a:rPr>
              <a:t>E</a:t>
            </a:r>
            <a:r>
              <a:rPr lang="en-US" sz="1600" b="0" i="0" dirty="0">
                <a:solidFill>
                  <a:schemeClr val="tx1">
                    <a:lumMod val="50000"/>
                  </a:schemeClr>
                </a:solidFill>
                <a:effectLst/>
                <a:latin typeface="Barlow Semi Condensed" panose="00000506000000000000" pitchFamily="2" charset="0"/>
              </a:rPr>
              <a:t>xamine the trends in electricity consumption by different sectors and regions, and assess the progress being made towards the revolution. </a:t>
            </a:r>
          </a:p>
          <a:p>
            <a:pPr lvl="0" rtl="0">
              <a:spcBef>
                <a:spcPts val="0"/>
              </a:spcBef>
              <a:spcAft>
                <a:spcPts val="0"/>
              </a:spcAft>
            </a:pPr>
            <a:endParaRPr lang="en-US" sz="1600" b="0" i="0" dirty="0">
              <a:solidFill>
                <a:schemeClr val="tx1">
                  <a:lumMod val="50000"/>
                </a:schemeClr>
              </a:solidFill>
              <a:effectLst/>
              <a:latin typeface="Barlow Semi Condensed" panose="00000506000000000000" pitchFamily="2" charset="0"/>
            </a:endParaRPr>
          </a:p>
          <a:p>
            <a:pPr marL="285750" lvl="0" indent="-285750" rtl="0">
              <a:spcBef>
                <a:spcPts val="0"/>
              </a:spcBef>
              <a:spcAft>
                <a:spcPts val="0"/>
              </a:spcAft>
              <a:buFont typeface="Arial" panose="020B0604020202020204" pitchFamily="34" charset="0"/>
              <a:buChar char="•"/>
            </a:pPr>
            <a:r>
              <a:rPr lang="en-US" sz="1600" b="0" i="0" dirty="0">
                <a:solidFill>
                  <a:schemeClr val="tx1">
                    <a:lumMod val="50000"/>
                  </a:schemeClr>
                </a:solidFill>
                <a:effectLst/>
                <a:latin typeface="Barlow Semi Condensed" panose="00000506000000000000" pitchFamily="2" charset="0"/>
              </a:rPr>
              <a:t>We hope that this presentation aims to provide a clear and accurate understanding of the state of world electricity</a:t>
            </a:r>
            <a:endParaRPr lang="en-US" sz="1600" dirty="0">
              <a:solidFill>
                <a:schemeClr val="tx1">
                  <a:lumMod val="50000"/>
                </a:schemeClr>
              </a:solidFill>
              <a:latin typeface="Barlow Semi Condensed" panose="00000506000000000000" pitchFamily="2" charset="0"/>
              <a:sym typeface="Barlow Semi Condensed"/>
            </a:endParaRPr>
          </a:p>
        </p:txBody>
      </p:sp>
      <p:grpSp>
        <p:nvGrpSpPr>
          <p:cNvPr id="6" name="Group 5">
            <a:extLst>
              <a:ext uri="{FF2B5EF4-FFF2-40B4-BE49-F238E27FC236}">
                <a16:creationId xmlns:a16="http://schemas.microsoft.com/office/drawing/2014/main" id="{3A1D95E3-E951-2650-95F7-9F6E3928822F}"/>
              </a:ext>
            </a:extLst>
          </p:cNvPr>
          <p:cNvGrpSpPr/>
          <p:nvPr/>
        </p:nvGrpSpPr>
        <p:grpSpPr>
          <a:xfrm>
            <a:off x="3982531" y="280338"/>
            <a:ext cx="1209674" cy="1209674"/>
            <a:chOff x="3982531" y="97358"/>
            <a:chExt cx="1209674" cy="1209674"/>
          </a:xfrm>
        </p:grpSpPr>
        <p:grpSp>
          <p:nvGrpSpPr>
            <p:cNvPr id="2162" name="Google Shape;2162;p39"/>
            <p:cNvGrpSpPr/>
            <p:nvPr/>
          </p:nvGrpSpPr>
          <p:grpSpPr>
            <a:xfrm>
              <a:off x="3982531" y="97358"/>
              <a:ext cx="1209674" cy="1209674"/>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a:p>
            </p:txBody>
          </p:sp>
        </p:grpSp>
        <p:pic>
          <p:nvPicPr>
            <p:cNvPr id="3" name="Picture 2" descr="Icon&#10;&#10;Description automatically generated">
              <a:extLst>
                <a:ext uri="{FF2B5EF4-FFF2-40B4-BE49-F238E27FC236}">
                  <a16:creationId xmlns:a16="http://schemas.microsoft.com/office/drawing/2014/main" id="{14192A4E-1ABC-D8EC-7C0C-0E572B0ED79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2632" y="415064"/>
              <a:ext cx="584502" cy="58450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Problem</a:t>
            </a:r>
            <a:endParaRPr dirty="0"/>
          </a:p>
        </p:txBody>
      </p:sp>
      <p:sp>
        <p:nvSpPr>
          <p:cNvPr id="2196" name="Google Shape;2196;p40"/>
          <p:cNvSpPr txBox="1">
            <a:spLocks noGrp="1"/>
          </p:cNvSpPr>
          <p:nvPr>
            <p:ph type="subTitle" idx="1"/>
          </p:nvPr>
        </p:nvSpPr>
        <p:spPr>
          <a:xfrm>
            <a:off x="3578915" y="2421700"/>
            <a:ext cx="2045797"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Understand</a:t>
            </a:r>
            <a:endParaRPr lang="en-US" dirty="0"/>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Define</a:t>
            </a:r>
            <a:endParaRPr dirty="0"/>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Explore</a:t>
            </a:r>
          </a:p>
        </p:txBody>
      </p:sp>
      <p:sp>
        <p:nvSpPr>
          <p:cNvPr id="2" name="Rectangle 1">
            <a:extLst>
              <a:ext uri="{FF2B5EF4-FFF2-40B4-BE49-F238E27FC236}">
                <a16:creationId xmlns:a16="http://schemas.microsoft.com/office/drawing/2014/main" id="{51FE915E-AE8B-4DB6-4B0F-EC63AEFBEB33}"/>
              </a:ext>
            </a:extLst>
          </p:cNvPr>
          <p:cNvSpPr>
            <a:spLocks noGrp="1" noRot="1" noMove="1" noResize="1" noEditPoints="1" noAdjustHandles="1" noChangeArrowheads="1" noChangeShapeType="1"/>
          </p:cNvSpPr>
          <p:nvPr/>
        </p:nvSpPr>
        <p:spPr>
          <a:xfrm>
            <a:off x="1598279" y="3780545"/>
            <a:ext cx="6070387" cy="206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5221;p81">
            <a:extLst>
              <a:ext uri="{FF2B5EF4-FFF2-40B4-BE49-F238E27FC236}">
                <a16:creationId xmlns:a16="http://schemas.microsoft.com/office/drawing/2014/main" id="{2CB56008-F2AD-1D0E-5955-97085EB737E5}"/>
              </a:ext>
            </a:extLst>
          </p:cNvPr>
          <p:cNvGrpSpPr/>
          <p:nvPr/>
        </p:nvGrpSpPr>
        <p:grpSpPr>
          <a:xfrm>
            <a:off x="4416600" y="1865143"/>
            <a:ext cx="414811" cy="417016"/>
            <a:chOff x="-3852025" y="2764950"/>
            <a:chExt cx="291450" cy="293000"/>
          </a:xfrm>
        </p:grpSpPr>
        <p:sp>
          <p:nvSpPr>
            <p:cNvPr id="4" name="Google Shape;15222;p81">
              <a:extLst>
                <a:ext uri="{FF2B5EF4-FFF2-40B4-BE49-F238E27FC236}">
                  <a16:creationId xmlns:a16="http://schemas.microsoft.com/office/drawing/2014/main" id="{DF14A6FD-C8CC-75E7-3F1C-08AD2664C6F0}"/>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223;p81">
              <a:extLst>
                <a:ext uri="{FF2B5EF4-FFF2-40B4-BE49-F238E27FC236}">
                  <a16:creationId xmlns:a16="http://schemas.microsoft.com/office/drawing/2014/main" id="{C1E72599-796D-9945-780E-D25359AB42B8}"/>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40"/>
          <p:cNvSpPr txBox="1">
            <a:spLocks noGrp="1"/>
          </p:cNvSpPr>
          <p:nvPr>
            <p:ph type="subTitle" idx="5"/>
          </p:nvPr>
        </p:nvSpPr>
        <p:spPr>
          <a:xfrm>
            <a:off x="1024128" y="2825496"/>
            <a:ext cx="1764900" cy="14580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t>
            </a:r>
            <a:r>
              <a:rPr lang="en-US" dirty="0">
                <a:solidFill>
                  <a:schemeClr val="dk2"/>
                </a:solidFill>
                <a:latin typeface="Barlow Semi Condensed"/>
                <a:ea typeface="Barlow Semi Condensed"/>
                <a:cs typeface="Barlow Semi Condensed"/>
                <a:sym typeface="Barlow Semi Condensed"/>
              </a:rPr>
              <a:t>etting the goals and objectives of the project, </a:t>
            </a:r>
          </a:p>
          <a:p>
            <a:pPr marL="0" lvl="0" indent="0" algn="ctr" rtl="0">
              <a:spcBef>
                <a:spcPts val="0"/>
              </a:spcBef>
              <a:spcAft>
                <a:spcPts val="0"/>
              </a:spcAft>
              <a:buNone/>
            </a:pPr>
            <a:r>
              <a:rPr lang="en-US" dirty="0">
                <a:solidFill>
                  <a:schemeClr val="dk2"/>
                </a:solidFill>
                <a:latin typeface="Barlow Semi Condensed"/>
                <a:ea typeface="Barlow Semi Condensed"/>
                <a:cs typeface="Barlow Semi Condensed"/>
                <a:sym typeface="Barlow Semi Condensed"/>
              </a:rPr>
              <a:t>and guide the data analysis.</a:t>
            </a:r>
            <a:endParaRPr dirty="0">
              <a:latin typeface="Barlow Semi Condensed"/>
              <a:ea typeface="Barlow Semi Condensed"/>
              <a:cs typeface="Barlow Semi Condensed"/>
              <a:sym typeface="Barlow Semi Condensed"/>
            </a:endParaRPr>
          </a:p>
        </p:txBody>
      </p:sp>
      <p:grpSp>
        <p:nvGrpSpPr>
          <p:cNvPr id="9" name="Google Shape;15201;p81">
            <a:extLst>
              <a:ext uri="{FF2B5EF4-FFF2-40B4-BE49-F238E27FC236}">
                <a16:creationId xmlns:a16="http://schemas.microsoft.com/office/drawing/2014/main" id="{BBC68788-1349-8A63-97F4-53CA76DC9D56}"/>
              </a:ext>
            </a:extLst>
          </p:cNvPr>
          <p:cNvGrpSpPr/>
          <p:nvPr/>
        </p:nvGrpSpPr>
        <p:grpSpPr>
          <a:xfrm>
            <a:off x="6994293" y="1887677"/>
            <a:ext cx="420796" cy="421914"/>
            <a:chOff x="-1333200" y="2770450"/>
            <a:chExt cx="291450" cy="292225"/>
          </a:xfrm>
        </p:grpSpPr>
        <p:sp>
          <p:nvSpPr>
            <p:cNvPr id="10" name="Google Shape;15202;p81">
              <a:extLst>
                <a:ext uri="{FF2B5EF4-FFF2-40B4-BE49-F238E27FC236}">
                  <a16:creationId xmlns:a16="http://schemas.microsoft.com/office/drawing/2014/main" id="{C4E77C1D-C33C-4EBF-E7EE-4AF11895991A}"/>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203;p81">
              <a:extLst>
                <a:ext uri="{FF2B5EF4-FFF2-40B4-BE49-F238E27FC236}">
                  <a16:creationId xmlns:a16="http://schemas.microsoft.com/office/drawing/2014/main" id="{67876CD9-D9B1-36E6-06A8-DDA4CB728BFB}"/>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3416;p75">
            <a:extLst>
              <a:ext uri="{FF2B5EF4-FFF2-40B4-BE49-F238E27FC236}">
                <a16:creationId xmlns:a16="http://schemas.microsoft.com/office/drawing/2014/main" id="{D9BBF6A2-6980-086D-4FAE-50F00F5ED059}"/>
              </a:ext>
            </a:extLst>
          </p:cNvPr>
          <p:cNvSpPr/>
          <p:nvPr/>
        </p:nvSpPr>
        <p:spPr>
          <a:xfrm>
            <a:off x="1666837" y="1908095"/>
            <a:ext cx="491152" cy="37406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9" name="Google Shape;2199;p40"/>
          <p:cNvSpPr txBox="1">
            <a:spLocks noGrp="1"/>
          </p:cNvSpPr>
          <p:nvPr>
            <p:ph type="subTitle" idx="4"/>
          </p:nvPr>
        </p:nvSpPr>
        <p:spPr>
          <a:xfrm>
            <a:off x="3694176" y="2825496"/>
            <a:ext cx="1764900" cy="1414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Barlow Semi Condensed" panose="00000506000000000000" pitchFamily="2" charset="0"/>
              </a:rPr>
              <a:t>Identify any missing or irrelevant data, and plan how to acquire or clean the data if necessary.</a:t>
            </a:r>
            <a:endParaRPr dirty="0">
              <a:solidFill>
                <a:schemeClr val="tx1"/>
              </a:solidFill>
              <a:latin typeface="Barlow Semi Condensed" panose="00000506000000000000" pitchFamily="2" charset="0"/>
              <a:sym typeface="Barlow Semi Condensed"/>
            </a:endParaRPr>
          </a:p>
        </p:txBody>
      </p:sp>
      <p:sp>
        <p:nvSpPr>
          <p:cNvPr id="2201" name="Google Shape;2201;p40"/>
          <p:cNvSpPr txBox="1">
            <a:spLocks noGrp="1"/>
          </p:cNvSpPr>
          <p:nvPr>
            <p:ph type="subTitle" idx="6"/>
          </p:nvPr>
        </p:nvSpPr>
        <p:spPr>
          <a:xfrm>
            <a:off x="6355080" y="2825496"/>
            <a:ext cx="1764900" cy="13990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latin typeface="Barlow Semi Condensed" panose="00000506000000000000" pitchFamily="2" charset="0"/>
              </a:rPr>
              <a:t>V</a:t>
            </a:r>
            <a:r>
              <a:rPr lang="en-US" b="0" i="0" dirty="0">
                <a:solidFill>
                  <a:schemeClr val="tx1"/>
                </a:solidFill>
                <a:effectLst/>
                <a:latin typeface="Barlow Semi Condensed" panose="00000506000000000000" pitchFamily="2" charset="0"/>
              </a:rPr>
              <a:t>isualization to explore </a:t>
            </a:r>
            <a:r>
              <a:rPr lang="en-US" b="0" i="0" dirty="0">
                <a:solidFill>
                  <a:schemeClr val="bg2"/>
                </a:solidFill>
                <a:effectLst/>
                <a:latin typeface="Barlow Semi Condensed" panose="00000506000000000000" pitchFamily="2" charset="0"/>
              </a:rPr>
              <a:t>and</a:t>
            </a:r>
            <a:r>
              <a:rPr lang="en-US" b="0" i="0" dirty="0">
                <a:solidFill>
                  <a:schemeClr val="tx1"/>
                </a:solidFill>
                <a:effectLst/>
                <a:latin typeface="Barlow Semi Condensed" panose="00000506000000000000" pitchFamily="2" charset="0"/>
              </a:rPr>
              <a:t> gain an understanding of the patterns, and relationships.</a:t>
            </a:r>
            <a:endParaRPr dirty="0">
              <a:solidFill>
                <a:schemeClr val="tx1"/>
              </a:solidFill>
              <a:latin typeface="Barlow Semi Condensed" panose="00000506000000000000" pitchFamily="2" charset="0"/>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Phases</a:t>
            </a:r>
            <a:endParaRPr dirty="0"/>
          </a:p>
        </p:txBody>
      </p:sp>
      <p:sp>
        <p:nvSpPr>
          <p:cNvPr id="2695" name="Google Shape;2695;p49"/>
          <p:cNvSpPr txBox="1"/>
          <p:nvPr/>
        </p:nvSpPr>
        <p:spPr>
          <a:xfrm>
            <a:off x="1001800" y="1415874"/>
            <a:ext cx="2219400" cy="66754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Data Collection</a:t>
            </a:r>
            <a:endParaRPr sz="1600" dirty="0">
              <a:solidFill>
                <a:schemeClr val="dk2"/>
              </a:solidFill>
              <a:latin typeface="Barlow Semi Condensed"/>
              <a:ea typeface="Barlow Semi Condensed"/>
              <a:cs typeface="Barlow Semi Condensed"/>
              <a:sym typeface="Barlow Semi Condensed"/>
            </a:endParaRPr>
          </a:p>
        </p:txBody>
      </p:sp>
      <p:sp>
        <p:nvSpPr>
          <p:cNvPr id="2696" name="Google Shape;2696;p49"/>
          <p:cNvSpPr txBox="1"/>
          <p:nvPr/>
        </p:nvSpPr>
        <p:spPr>
          <a:xfrm>
            <a:off x="4280273" y="1436126"/>
            <a:ext cx="2219400" cy="61693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Preparation for Manipulation</a:t>
            </a:r>
            <a:endParaRPr sz="1600" dirty="0">
              <a:solidFill>
                <a:schemeClr val="dk2"/>
              </a:solidFill>
              <a:latin typeface="Barlow Semi Condensed"/>
              <a:ea typeface="Barlow Semi Condensed"/>
              <a:cs typeface="Barlow Semi Condensed"/>
              <a:sym typeface="Barlow Semi Condensed"/>
            </a:endParaRPr>
          </a:p>
        </p:txBody>
      </p:sp>
      <p:sp>
        <p:nvSpPr>
          <p:cNvPr id="2697" name="Google Shape;2697;p49"/>
          <p:cNvSpPr txBox="1"/>
          <p:nvPr/>
        </p:nvSpPr>
        <p:spPr>
          <a:xfrm>
            <a:off x="2643350" y="3609329"/>
            <a:ext cx="22194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Defining Problem and Objectives</a:t>
            </a:r>
          </a:p>
        </p:txBody>
      </p:sp>
      <p:sp>
        <p:nvSpPr>
          <p:cNvPr id="2698" name="Google Shape;2698;p49"/>
          <p:cNvSpPr txBox="1"/>
          <p:nvPr/>
        </p:nvSpPr>
        <p:spPr>
          <a:xfrm>
            <a:off x="5919147" y="3576165"/>
            <a:ext cx="2219400" cy="44715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Manipulation and Analysis</a:t>
            </a:r>
            <a:endParaRPr sz="1600" dirty="0">
              <a:solidFill>
                <a:schemeClr val="dk2"/>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P1</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P2</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P3</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P4</a:t>
            </a:r>
            <a:endParaRPr sz="1800" dirty="0">
              <a:solidFill>
                <a:schemeClr val="accent1"/>
              </a:solidFill>
              <a:latin typeface="Barlow Semi Condensed Medium"/>
              <a:ea typeface="Barlow Semi Condensed Medium"/>
              <a:cs typeface="Barlow Semi Condensed Medium"/>
              <a:sym typeface="Barlow Semi Condensed Medium"/>
            </a:endParaRPr>
          </a:p>
        </p:txBody>
      </p:sp>
    </p:spTree>
    <p:extLst>
      <p:ext uri="{BB962C8B-B14F-4D97-AF65-F5344CB8AC3E}">
        <p14:creationId xmlns:p14="http://schemas.microsoft.com/office/powerpoint/2010/main" val="3752764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Struggles and Solutions</a:t>
            </a:r>
            <a:endParaRPr dirty="0"/>
          </a:p>
        </p:txBody>
      </p:sp>
      <p:sp>
        <p:nvSpPr>
          <p:cNvPr id="2225" name="Google Shape;2225;p41"/>
          <p:cNvSpPr txBox="1">
            <a:spLocks noGrp="1"/>
          </p:cNvSpPr>
          <p:nvPr>
            <p:ph type="subTitle" idx="1"/>
          </p:nvPr>
        </p:nvSpPr>
        <p:spPr>
          <a:xfrm>
            <a:off x="1709927" y="1545336"/>
            <a:ext cx="6491964"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Struggled with :  Data Cleaning and Preparation, Quality and Accuracy </a:t>
            </a:r>
            <a:endParaRPr dirty="0"/>
          </a:p>
        </p:txBody>
      </p:sp>
      <p:sp>
        <p:nvSpPr>
          <p:cNvPr id="2226" name="Google Shape;2226;p41"/>
          <p:cNvSpPr txBox="1">
            <a:spLocks noGrp="1"/>
          </p:cNvSpPr>
          <p:nvPr>
            <p:ph type="subTitle" idx="2"/>
          </p:nvPr>
        </p:nvSpPr>
        <p:spPr>
          <a:xfrm>
            <a:off x="1709927" y="2240334"/>
            <a:ext cx="6219995" cy="2754499"/>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1400" b="0" i="0" dirty="0">
                <a:solidFill>
                  <a:schemeClr val="bg2"/>
                </a:solidFill>
                <a:effectLst/>
                <a:latin typeface="Barlow Semi Condensed" panose="00000506000000000000" pitchFamily="2" charset="0"/>
              </a:rPr>
              <a:t>Developed a data cleaning plan that outlines the steps needed to clean and prepare the data, including which data needs to be cleaned, how it will be cleaned, and who will be responsible for each step.</a:t>
            </a:r>
            <a:endParaRPr lang="en-US" sz="1400" dirty="0">
              <a:solidFill>
                <a:schemeClr val="bg2"/>
              </a:solidFill>
              <a:latin typeface="Barlow Semi Condensed" panose="00000506000000000000" pitchFamily="2" charset="0"/>
              <a:sym typeface="Barlow Semi Condensed"/>
            </a:endParaRPr>
          </a:p>
          <a:p>
            <a:pPr lvl="0" algn="l" rtl="0">
              <a:spcBef>
                <a:spcPts val="0"/>
              </a:spcBef>
              <a:spcAft>
                <a:spcPts val="0"/>
              </a:spcAft>
            </a:pPr>
            <a:endParaRPr lang="en-US" sz="1400" dirty="0">
              <a:solidFill>
                <a:schemeClr val="bg2"/>
              </a:solidFill>
              <a:latin typeface="Barlow Semi Condensed" panose="00000506000000000000" pitchFamily="2" charset="0"/>
              <a:sym typeface="Barlow Semi Condensed"/>
            </a:endParaRPr>
          </a:p>
          <a:p>
            <a:pPr lvl="0" algn="l" rtl="0">
              <a:spcBef>
                <a:spcPts val="0"/>
              </a:spcBef>
              <a:spcAft>
                <a:spcPts val="0"/>
              </a:spcAft>
            </a:pPr>
            <a:endParaRPr lang="en-US" sz="1400" dirty="0">
              <a:solidFill>
                <a:schemeClr val="bg2"/>
              </a:solidFill>
              <a:latin typeface="Barlow Semi Condensed" panose="00000506000000000000" pitchFamily="2" charset="0"/>
              <a:sym typeface="Barlow Semi Condensed"/>
            </a:endParaRPr>
          </a:p>
          <a:p>
            <a:pPr algn="l"/>
            <a:r>
              <a:rPr lang="en-US" sz="1400" b="0" i="0" dirty="0">
                <a:solidFill>
                  <a:schemeClr val="bg2"/>
                </a:solidFill>
                <a:effectLst/>
                <a:latin typeface="Barlow Semi Condensed" panose="00000506000000000000" pitchFamily="2" charset="0"/>
              </a:rPr>
              <a:t>Test the cleaned data by performing a few sample analyses to make sure that the data is ready for further analysis.</a:t>
            </a:r>
          </a:p>
          <a:p>
            <a:endParaRPr lang="en-US" sz="1400" dirty="0">
              <a:solidFill>
                <a:schemeClr val="bg2"/>
              </a:solidFill>
              <a:latin typeface="Barlow Semi Condensed" panose="00000506000000000000" pitchFamily="2" charset="0"/>
              <a:sym typeface="Barlow Semi Condensed"/>
            </a:endParaRPr>
          </a:p>
          <a:p>
            <a:pPr lvl="0" algn="l" rtl="0">
              <a:spcBef>
                <a:spcPts val="0"/>
              </a:spcBef>
              <a:spcAft>
                <a:spcPts val="0"/>
              </a:spcAft>
            </a:pPr>
            <a:endParaRPr lang="en-US" sz="1400" dirty="0">
              <a:solidFill>
                <a:schemeClr val="bg2"/>
              </a:solidFill>
              <a:latin typeface="Barlow Semi Condensed" panose="00000506000000000000" pitchFamily="2" charset="0"/>
            </a:endParaRPr>
          </a:p>
          <a:p>
            <a:pPr lvl="0" algn="l" rtl="0">
              <a:spcBef>
                <a:spcPts val="0"/>
              </a:spcBef>
              <a:spcAft>
                <a:spcPts val="0"/>
              </a:spcAft>
            </a:pPr>
            <a:endParaRPr lang="en-US" sz="1400" dirty="0">
              <a:solidFill>
                <a:schemeClr val="bg2"/>
              </a:solidFill>
              <a:latin typeface="Barlow Semi Condensed" panose="00000506000000000000" pitchFamily="2" charset="0"/>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P1</a:t>
            </a:r>
            <a:endParaRPr sz="7200" dirty="0">
              <a:solidFill>
                <a:schemeClr val="accent1"/>
              </a:solidFill>
              <a:latin typeface="Fjalla One"/>
              <a:ea typeface="Fjalla One"/>
              <a:cs typeface="Fjalla One"/>
              <a:sym typeface="Fjalla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Struggles and Solutions</a:t>
            </a:r>
            <a:endParaRPr dirty="0"/>
          </a:p>
        </p:txBody>
      </p:sp>
      <p:sp>
        <p:nvSpPr>
          <p:cNvPr id="2225" name="Google Shape;2225;p41"/>
          <p:cNvSpPr txBox="1">
            <a:spLocks noGrp="1"/>
          </p:cNvSpPr>
          <p:nvPr>
            <p:ph type="subTitle" idx="1"/>
          </p:nvPr>
        </p:nvSpPr>
        <p:spPr>
          <a:xfrm>
            <a:off x="1709928" y="1545336"/>
            <a:ext cx="433989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Struggled with : Limited and Inconsistent Data </a:t>
            </a:r>
            <a:endParaRPr dirty="0"/>
          </a:p>
        </p:txBody>
      </p:sp>
      <p:sp>
        <p:nvSpPr>
          <p:cNvPr id="2226" name="Google Shape;2226;p41"/>
          <p:cNvSpPr txBox="1">
            <a:spLocks noGrp="1"/>
          </p:cNvSpPr>
          <p:nvPr>
            <p:ph type="subTitle" idx="2"/>
          </p:nvPr>
        </p:nvSpPr>
        <p:spPr>
          <a:xfrm>
            <a:off x="1709928" y="2240334"/>
            <a:ext cx="6219995" cy="2754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bg2"/>
                </a:solidFill>
                <a:latin typeface="Barlow Semi Condensed"/>
                <a:ea typeface="Barlow Semi Condensed"/>
                <a:cs typeface="Barlow Semi Condensed"/>
                <a:sym typeface="Barlow Semi Condensed"/>
              </a:rPr>
              <a:t>Data Sampling </a:t>
            </a:r>
          </a:p>
          <a:p>
            <a:pPr marL="0" lvl="0" indent="0" algn="l" rtl="0">
              <a:spcBef>
                <a:spcPts val="0"/>
              </a:spcBef>
              <a:spcAft>
                <a:spcPts val="0"/>
              </a:spcAft>
              <a:buNone/>
            </a:pPr>
            <a:endParaRPr lang="en-US" sz="1400" dirty="0">
              <a:solidFill>
                <a:schemeClr val="bg2"/>
              </a:solidFill>
              <a:latin typeface="Barlow Semi Condensed" panose="00000506000000000000" pitchFamily="2" charset="0"/>
            </a:endParaRPr>
          </a:p>
          <a:p>
            <a:pPr marL="0" lvl="0" indent="0" algn="l" rtl="0">
              <a:spcBef>
                <a:spcPts val="0"/>
              </a:spcBef>
              <a:spcAft>
                <a:spcPts val="0"/>
              </a:spcAft>
              <a:buNone/>
            </a:pPr>
            <a:r>
              <a:rPr lang="en-US" sz="1400" dirty="0">
                <a:solidFill>
                  <a:schemeClr val="bg2"/>
                </a:solidFill>
                <a:latin typeface="Barlow Semi Condensed" panose="00000506000000000000" pitchFamily="2" charset="0"/>
              </a:rPr>
              <a:t>S</a:t>
            </a:r>
            <a:r>
              <a:rPr lang="en-US" sz="1400" b="0" i="0" dirty="0">
                <a:solidFill>
                  <a:schemeClr val="bg2"/>
                </a:solidFill>
                <a:effectLst/>
                <a:latin typeface="Barlow Semi Condensed" panose="00000506000000000000" pitchFamily="2" charset="0"/>
              </a:rPr>
              <a:t>elected a smaller subset of the data to work with</a:t>
            </a:r>
            <a:endParaRPr lang="en-US" sz="1400" dirty="0">
              <a:solidFill>
                <a:schemeClr val="bg2"/>
              </a:solidFill>
              <a:latin typeface="Barlow Semi Condensed" panose="00000506000000000000" pitchFamily="2" charset="0"/>
            </a:endParaRP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latin typeface="Barlow Semi Condensed"/>
                <a:ea typeface="Barlow Semi Condensed"/>
                <a:cs typeface="Barlow Semi Condensed"/>
                <a:sym typeface="Barlow Semi Condensed"/>
              </a:rPr>
              <a:t>E.g. There was not any dat</a:t>
            </a:r>
            <a:r>
              <a:rPr lang="en-US" sz="1400" dirty="0"/>
              <a:t>a before 1990’s but the required data was in the 2000’s time frame</a:t>
            </a:r>
          </a:p>
          <a:p>
            <a:pPr marL="0" lvl="0" indent="0" algn="l" rtl="0">
              <a:spcBef>
                <a:spcPts val="0"/>
              </a:spcBef>
              <a:spcAft>
                <a:spcPts val="0"/>
              </a:spcAft>
              <a:buNone/>
            </a:pPr>
            <a:endParaRPr lang="en-US" sz="1400" dirty="0">
              <a:latin typeface="Barlow Semi Condensed"/>
              <a:ea typeface="Barlow Semi Condensed"/>
              <a:cs typeface="Barlow Semi Condensed"/>
              <a:sym typeface="Barlow Semi Condensed"/>
            </a:endParaRPr>
          </a:p>
          <a:p>
            <a:pPr marL="0" lvl="0" indent="0" algn="l" rtl="0">
              <a:spcBef>
                <a:spcPts val="0"/>
              </a:spcBef>
              <a:spcAft>
                <a:spcPts val="0"/>
              </a:spcAft>
              <a:buNone/>
            </a:pPr>
            <a:r>
              <a:rPr lang="en-US" sz="1400" dirty="0"/>
              <a:t>We performed analysis on that data instead which presents the larger part of dataset</a:t>
            </a:r>
            <a:endParaRPr lang="en-US" sz="1400" dirty="0">
              <a:latin typeface="Barlow Semi Condensed"/>
              <a:ea typeface="Barlow Semi Condensed"/>
              <a:cs typeface="Barlow Semi Condensed"/>
              <a:sym typeface="Barlow Semi Condensed"/>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latin typeface="Barlow Semi Condensed"/>
              <a:ea typeface="Barlow Semi Condensed"/>
              <a:cs typeface="Barlow Semi Condensed"/>
              <a:sym typeface="Barlow Semi Condensed"/>
            </a:endParaRPr>
          </a:p>
          <a:p>
            <a:pPr marL="0" lvl="0" indent="0" algn="l" rtl="0">
              <a:spcBef>
                <a:spcPts val="0"/>
              </a:spcBef>
              <a:spcAft>
                <a:spcPts val="0"/>
              </a:spcAft>
              <a:buNone/>
            </a:pPr>
            <a:endParaRPr lang="en-US" dirty="0">
              <a:latin typeface="Barlow Semi Condensed"/>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P2</a:t>
            </a:r>
            <a:endParaRPr sz="7200" dirty="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20234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Struggles and Solutions</a:t>
            </a:r>
            <a:endParaRPr dirty="0"/>
          </a:p>
        </p:txBody>
      </p:sp>
      <p:sp>
        <p:nvSpPr>
          <p:cNvPr id="2225" name="Google Shape;2225;p41"/>
          <p:cNvSpPr txBox="1">
            <a:spLocks noGrp="1"/>
          </p:cNvSpPr>
          <p:nvPr>
            <p:ph type="subTitle" idx="1"/>
          </p:nvPr>
        </p:nvSpPr>
        <p:spPr>
          <a:xfrm>
            <a:off x="1709927" y="1545336"/>
            <a:ext cx="6006299"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1"/>
                </a:solidFill>
              </a:rPr>
              <a:t>Struggled with : Lengthy Queries, Columns, Data Modeling</a:t>
            </a:r>
            <a:endParaRPr dirty="0"/>
          </a:p>
        </p:txBody>
      </p:sp>
      <p:sp>
        <p:nvSpPr>
          <p:cNvPr id="2226" name="Google Shape;2226;p41"/>
          <p:cNvSpPr txBox="1">
            <a:spLocks noGrp="1"/>
          </p:cNvSpPr>
          <p:nvPr>
            <p:ph type="subTitle" idx="2"/>
          </p:nvPr>
        </p:nvSpPr>
        <p:spPr>
          <a:xfrm>
            <a:off x="1709927" y="2240334"/>
            <a:ext cx="6219995" cy="2754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bg2"/>
                </a:solidFill>
                <a:latin typeface="Barlow Semi Condensed" panose="00000506000000000000" pitchFamily="2" charset="0"/>
              </a:rPr>
              <a:t>B</a:t>
            </a:r>
            <a:r>
              <a:rPr lang="en-US" sz="1600" b="0" i="0" dirty="0">
                <a:solidFill>
                  <a:schemeClr val="bg2"/>
                </a:solidFill>
                <a:effectLst/>
                <a:latin typeface="Barlow Semi Condensed" panose="00000506000000000000" pitchFamily="2" charset="0"/>
              </a:rPr>
              <a:t>roke down complex queries into smaller, more manageable pieces</a:t>
            </a:r>
          </a:p>
          <a:p>
            <a:pPr marL="0" lvl="0" indent="0" algn="l" rtl="0">
              <a:spcBef>
                <a:spcPts val="0"/>
              </a:spcBef>
              <a:spcAft>
                <a:spcPts val="0"/>
              </a:spcAft>
              <a:buNone/>
            </a:pPr>
            <a:endParaRPr lang="en-US" sz="1600" dirty="0">
              <a:solidFill>
                <a:schemeClr val="bg2"/>
              </a:solidFill>
              <a:latin typeface="Barlow Semi Condensed" panose="00000506000000000000" pitchFamily="2" charset="0"/>
            </a:endParaRPr>
          </a:p>
          <a:p>
            <a:pPr marL="0" lvl="0" indent="0" algn="l" rtl="0">
              <a:spcBef>
                <a:spcPts val="0"/>
              </a:spcBef>
              <a:spcAft>
                <a:spcPts val="0"/>
              </a:spcAft>
              <a:buNone/>
            </a:pPr>
            <a:r>
              <a:rPr lang="en-US" sz="1600" dirty="0">
                <a:solidFill>
                  <a:schemeClr val="bg2"/>
                </a:solidFill>
                <a:latin typeface="Barlow Semi Condensed" panose="00000506000000000000" pitchFamily="2" charset="0"/>
              </a:rPr>
              <a:t>S</a:t>
            </a:r>
            <a:r>
              <a:rPr lang="en-US" sz="1600" b="0" i="0" dirty="0">
                <a:solidFill>
                  <a:schemeClr val="bg2"/>
                </a:solidFill>
                <a:effectLst/>
                <a:latin typeface="Barlow Semi Condensed" panose="00000506000000000000" pitchFamily="2" charset="0"/>
              </a:rPr>
              <a:t>elected only the columns that are needed for the analysis.</a:t>
            </a:r>
          </a:p>
          <a:p>
            <a:pPr marL="0" lvl="0" indent="0" algn="l" rtl="0">
              <a:spcBef>
                <a:spcPts val="0"/>
              </a:spcBef>
              <a:spcAft>
                <a:spcPts val="0"/>
              </a:spcAft>
              <a:buNone/>
            </a:pPr>
            <a:endParaRPr lang="en-US" sz="1600" dirty="0">
              <a:solidFill>
                <a:schemeClr val="bg2"/>
              </a:solidFill>
              <a:latin typeface="Barlow Semi Condensed" panose="00000506000000000000" pitchFamily="2" charset="0"/>
              <a:sym typeface="Barlow Semi Condensed"/>
            </a:endParaRPr>
          </a:p>
          <a:p>
            <a:pPr marL="0" lvl="0" indent="0" algn="l" rtl="0">
              <a:spcBef>
                <a:spcPts val="0"/>
              </a:spcBef>
              <a:spcAft>
                <a:spcPts val="0"/>
              </a:spcAft>
              <a:buNone/>
            </a:pPr>
            <a:r>
              <a:rPr lang="en-US" sz="1600" dirty="0">
                <a:solidFill>
                  <a:schemeClr val="bg2"/>
                </a:solidFill>
                <a:latin typeface="Barlow Semi Condensed" panose="00000506000000000000" pitchFamily="2" charset="0"/>
              </a:rPr>
              <a:t>Had a hard time finding common elements across different tables.</a:t>
            </a:r>
            <a:endParaRPr lang="en-US" sz="1600" dirty="0">
              <a:solidFill>
                <a:schemeClr val="bg2"/>
              </a:solidFill>
              <a:latin typeface="Barlow Semi Condensed" panose="00000506000000000000" pitchFamily="2" charset="0"/>
              <a:sym typeface="Barlow Semi Condensed"/>
            </a:endParaRPr>
          </a:p>
          <a:p>
            <a:pPr marL="0" lvl="0" indent="0" algn="l" rtl="0">
              <a:spcBef>
                <a:spcPts val="0"/>
              </a:spcBef>
              <a:spcAft>
                <a:spcPts val="0"/>
              </a:spcAft>
              <a:buNone/>
            </a:pPr>
            <a:endParaRPr sz="1600" dirty="0">
              <a:solidFill>
                <a:schemeClr val="bg2"/>
              </a:solidFill>
              <a:latin typeface="Barlow Semi Condensed" panose="00000506000000000000" pitchFamily="2" charset="0"/>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P3</a:t>
            </a:r>
            <a:endParaRPr sz="7200" dirty="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2670175460"/>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486</Words>
  <Application>Microsoft Office PowerPoint</Application>
  <PresentationFormat>On-screen Show (16:9)</PresentationFormat>
  <Paragraphs>111</Paragraphs>
  <Slides>32</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Barlow Semi Condensed</vt:lpstr>
      <vt:lpstr>Proxima Nova</vt:lpstr>
      <vt:lpstr>Fjalla One</vt:lpstr>
      <vt:lpstr>Proxima Nova Semibold</vt:lpstr>
      <vt:lpstr>Barlow Semi Condensed Medium</vt:lpstr>
      <vt:lpstr>Technology Consulting by Slidesgo</vt:lpstr>
      <vt:lpstr>Slidesgo Final Pages</vt:lpstr>
      <vt:lpstr>World Electricity </vt:lpstr>
      <vt:lpstr>Contents</vt:lpstr>
      <vt:lpstr>Introduction</vt:lpstr>
      <vt:lpstr>Objective</vt:lpstr>
      <vt:lpstr>Understanding the Problem</vt:lpstr>
      <vt:lpstr>Phases</vt:lpstr>
      <vt:lpstr>Struggles and Solutions</vt:lpstr>
      <vt:lpstr>Struggles and Solutions</vt:lpstr>
      <vt:lpstr>Struggles and Solutions</vt:lpstr>
      <vt:lpstr>Struggles and Solutions</vt:lpstr>
      <vt:lpstr>Analysis</vt:lpstr>
      <vt:lpstr>Post 2000</vt:lpstr>
      <vt:lpstr>Post 2000</vt:lpstr>
      <vt:lpstr>Post 2000</vt:lpstr>
      <vt:lpstr>Post 2000</vt:lpstr>
      <vt:lpstr>Post 2000</vt:lpstr>
      <vt:lpstr>World Average</vt:lpstr>
      <vt:lpstr>World Average</vt:lpstr>
      <vt:lpstr>Greater than 75%</vt:lpstr>
      <vt:lpstr>Region wise comparison</vt:lpstr>
      <vt:lpstr>Region wise comparison</vt:lpstr>
      <vt:lpstr>Region wise comparison</vt:lpstr>
      <vt:lpstr>Region wise comparison</vt:lpstr>
      <vt:lpstr>Time comparison</vt:lpstr>
      <vt:lpstr>Renewable Production</vt:lpstr>
      <vt:lpstr>Urban vs Rural</vt:lpstr>
      <vt:lpstr>Observations</vt:lpstr>
      <vt:lpstr>Dashboard</vt:lpstr>
      <vt:lpstr>PowerPoint Presentation</vt:lpstr>
      <vt:lpstr>Conclusion</vt:lpstr>
      <vt:lpstr>Last 20 Years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Electricity</dc:title>
  <dc:creator>Devramkul</dc:creator>
  <cp:lastModifiedBy>devramkul92@outlook.com</cp:lastModifiedBy>
  <cp:revision>22</cp:revision>
  <dcterms:modified xsi:type="dcterms:W3CDTF">2023-02-23T10:36:24Z</dcterms:modified>
</cp:coreProperties>
</file>